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335" r:id="rId2"/>
    <p:sldId id="336" r:id="rId3"/>
    <p:sldId id="325" r:id="rId4"/>
    <p:sldId id="340" r:id="rId5"/>
    <p:sldId id="347" r:id="rId6"/>
    <p:sldId id="364" r:id="rId7"/>
    <p:sldId id="337" r:id="rId8"/>
    <p:sldId id="339" r:id="rId9"/>
    <p:sldId id="365" r:id="rId10"/>
    <p:sldId id="342" r:id="rId11"/>
    <p:sldId id="343" r:id="rId12"/>
    <p:sldId id="341" r:id="rId13"/>
    <p:sldId id="346" r:id="rId14"/>
    <p:sldId id="345" r:id="rId15"/>
    <p:sldId id="348" r:id="rId16"/>
    <p:sldId id="349" r:id="rId17"/>
    <p:sldId id="370" r:id="rId18"/>
    <p:sldId id="350" r:id="rId19"/>
    <p:sldId id="371" r:id="rId20"/>
    <p:sldId id="351" r:id="rId21"/>
    <p:sldId id="366" r:id="rId22"/>
    <p:sldId id="352" r:id="rId23"/>
    <p:sldId id="353" r:id="rId24"/>
    <p:sldId id="368" r:id="rId25"/>
    <p:sldId id="354" r:id="rId26"/>
    <p:sldId id="369" r:id="rId27"/>
    <p:sldId id="356" r:id="rId28"/>
    <p:sldId id="367" r:id="rId29"/>
    <p:sldId id="355" r:id="rId30"/>
    <p:sldId id="357" r:id="rId31"/>
    <p:sldId id="358" r:id="rId32"/>
    <p:sldId id="359" r:id="rId33"/>
    <p:sldId id="360" r:id="rId34"/>
    <p:sldId id="363" r:id="rId35"/>
    <p:sldId id="361" r:id="rId36"/>
    <p:sldId id="377" r:id="rId37"/>
    <p:sldId id="379" r:id="rId38"/>
    <p:sldId id="344" r:id="rId39"/>
    <p:sldId id="400" r:id="rId40"/>
    <p:sldId id="393" r:id="rId41"/>
    <p:sldId id="394" r:id="rId42"/>
    <p:sldId id="395" r:id="rId43"/>
    <p:sldId id="396" r:id="rId44"/>
    <p:sldId id="397" r:id="rId45"/>
    <p:sldId id="398" r:id="rId46"/>
    <p:sldId id="399" r:id="rId47"/>
    <p:sldId id="380" r:id="rId48"/>
    <p:sldId id="390" r:id="rId49"/>
    <p:sldId id="382" r:id="rId50"/>
    <p:sldId id="385" r:id="rId51"/>
    <p:sldId id="386" r:id="rId52"/>
    <p:sldId id="388" r:id="rId53"/>
    <p:sldId id="384" r:id="rId54"/>
    <p:sldId id="389" r:id="rId55"/>
    <p:sldId id="373" r:id="rId56"/>
    <p:sldId id="374" r:id="rId57"/>
    <p:sldId id="375" r:id="rId58"/>
    <p:sldId id="402" r:id="rId59"/>
    <p:sldId id="401" r:id="rId60"/>
    <p:sldId id="362" r:id="rId61"/>
    <p:sldId id="387" r:id="rId62"/>
    <p:sldId id="383" r:id="rId63"/>
    <p:sldId id="415" r:id="rId64"/>
    <p:sldId id="376" r:id="rId65"/>
    <p:sldId id="416" r:id="rId66"/>
    <p:sldId id="404" r:id="rId67"/>
    <p:sldId id="405" r:id="rId68"/>
    <p:sldId id="408" r:id="rId69"/>
    <p:sldId id="406" r:id="rId70"/>
    <p:sldId id="407" r:id="rId71"/>
    <p:sldId id="409" r:id="rId72"/>
    <p:sldId id="410" r:id="rId73"/>
    <p:sldId id="411" r:id="rId74"/>
    <p:sldId id="412" r:id="rId75"/>
    <p:sldId id="413" r:id="rId76"/>
    <p:sldId id="414" r:id="rId77"/>
    <p:sldId id="285"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2164ED"/>
    <a:srgbClr val="19CB61"/>
    <a:srgbClr val="FFAE25"/>
    <a:srgbClr val="FF6C58"/>
    <a:srgbClr val="D6E4FF"/>
    <a:srgbClr val="FAF8F8"/>
    <a:srgbClr val="AFC9FF"/>
    <a:srgbClr val="6E9AF4"/>
    <a:srgbClr val="A3BB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96"/>
    <p:restoredTop sz="86417"/>
  </p:normalViewPr>
  <p:slideViewPr>
    <p:cSldViewPr snapToGrid="0" snapToObjects="1">
      <p:cViewPr varScale="1">
        <p:scale>
          <a:sx n="83" d="100"/>
          <a:sy n="83" d="100"/>
        </p:scale>
        <p:origin x="106" y="16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2B670-953F-4398-B325-2B787BB69F98}"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zh-CN" altLang="en-US"/>
        </a:p>
      </dgm:t>
    </dgm:pt>
    <dgm:pt modelId="{B257E026-8E77-496F-A64E-77D8AAE11F81}">
      <dgm:prSet phldrT="[文本]" custT="1"/>
      <dgm:spPr/>
      <dgm:t>
        <a:bodyPr/>
        <a:lstStyle/>
        <a:p>
          <a:pPr algn="l"/>
          <a:r>
            <a:rPr lang="en-US" altLang="zh-CN" sz="2000" dirty="0">
              <a:latin typeface="+mj-ea"/>
              <a:ea typeface="+mj-ea"/>
            </a:rPr>
            <a:t>1</a:t>
          </a:r>
          <a:r>
            <a:rPr lang="zh-CN" altLang="en-US" sz="2000" dirty="0">
              <a:latin typeface="+mj-ea"/>
              <a:ea typeface="+mj-ea"/>
            </a:rPr>
            <a:t>、潜在空间转换恢复</a:t>
          </a:r>
        </a:p>
      </dgm:t>
    </dgm:pt>
    <dgm:pt modelId="{2F746FAF-1664-492D-9F38-C0366FDEA8E6}" type="parTrans" cxnId="{28EA57D1-ABB3-4BE0-9117-5736CFE84048}">
      <dgm:prSet/>
      <dgm:spPr/>
      <dgm:t>
        <a:bodyPr/>
        <a:lstStyle/>
        <a:p>
          <a:endParaRPr lang="zh-CN" altLang="en-US"/>
        </a:p>
      </dgm:t>
    </dgm:pt>
    <dgm:pt modelId="{C10568C2-0F79-4DAE-9209-9EA7C0CE6587}" type="sibTrans" cxnId="{28EA57D1-ABB3-4BE0-9117-5736CFE84048}">
      <dgm:prSet/>
      <dgm:spPr/>
      <dgm:t>
        <a:bodyPr/>
        <a:lstStyle/>
        <a:p>
          <a:endParaRPr lang="zh-CN" altLang="en-US"/>
        </a:p>
      </dgm:t>
    </dgm:pt>
    <dgm:pt modelId="{C6085F82-FD33-4A0A-8DEB-9EACB2D9FC2D}">
      <dgm:prSet phldrT="[文本]" custT="1"/>
      <dgm:spPr/>
      <dgm:t>
        <a:bodyPr/>
        <a:lstStyle/>
        <a:p>
          <a:pPr algn="l"/>
          <a:r>
            <a:rPr lang="en-US" altLang="zh-CN" sz="2000" dirty="0">
              <a:latin typeface="+mj-ea"/>
              <a:ea typeface="+mj-ea"/>
            </a:rPr>
            <a:t>2</a:t>
          </a:r>
          <a:r>
            <a:rPr lang="zh-CN" altLang="en-US" sz="2000" dirty="0">
              <a:latin typeface="+mj-ea"/>
              <a:ea typeface="+mj-ea"/>
            </a:rPr>
            <a:t>、多重退化恢复</a:t>
          </a:r>
        </a:p>
      </dgm:t>
    </dgm:pt>
    <dgm:pt modelId="{49210269-F38B-4885-9050-37DB9AA17BD5}" type="parTrans" cxnId="{BB4DE5A2-EE85-4DB3-9C2B-9C76EC26F5B4}">
      <dgm:prSet/>
      <dgm:spPr/>
      <dgm:t>
        <a:bodyPr/>
        <a:lstStyle/>
        <a:p>
          <a:endParaRPr lang="zh-CN" altLang="en-US"/>
        </a:p>
      </dgm:t>
    </dgm:pt>
    <dgm:pt modelId="{F98FF349-1C6E-4A57-BB93-687491C8D47C}" type="sibTrans" cxnId="{BB4DE5A2-EE85-4DB3-9C2B-9C76EC26F5B4}">
      <dgm:prSet/>
      <dgm:spPr/>
      <dgm:t>
        <a:bodyPr/>
        <a:lstStyle/>
        <a:p>
          <a:endParaRPr lang="zh-CN" altLang="en-US"/>
        </a:p>
      </dgm:t>
    </dgm:pt>
    <dgm:pt modelId="{72D7BF07-1B2A-4ADB-B34E-715D4C1AFA37}">
      <dgm:prSet phldrT="[文本]" custT="1"/>
      <dgm:spPr/>
      <dgm:t>
        <a:bodyPr/>
        <a:lstStyle/>
        <a:p>
          <a:pPr algn="l"/>
          <a:r>
            <a:rPr lang="en-US" altLang="zh-CN" sz="2000" dirty="0">
              <a:latin typeface="+mj-ea"/>
              <a:ea typeface="+mj-ea"/>
            </a:rPr>
            <a:t>3</a:t>
          </a:r>
          <a:r>
            <a:rPr lang="zh-CN" altLang="en-US" sz="2000" dirty="0">
              <a:latin typeface="+mj-ea"/>
              <a:ea typeface="+mj-ea"/>
            </a:rPr>
            <a:t>、表面增强</a:t>
          </a:r>
        </a:p>
      </dgm:t>
    </dgm:pt>
    <dgm:pt modelId="{9E2E04AE-8975-4E44-9E35-71E94032516D}" type="parTrans" cxnId="{85EA4893-BB58-4DD7-AABA-D0E72F07517E}">
      <dgm:prSet/>
      <dgm:spPr/>
      <dgm:t>
        <a:bodyPr/>
        <a:lstStyle/>
        <a:p>
          <a:endParaRPr lang="zh-CN" altLang="en-US"/>
        </a:p>
      </dgm:t>
    </dgm:pt>
    <dgm:pt modelId="{7B55775A-8556-48C2-B785-A8194BD85369}" type="sibTrans" cxnId="{85EA4893-BB58-4DD7-AABA-D0E72F07517E}">
      <dgm:prSet/>
      <dgm:spPr/>
      <dgm:t>
        <a:bodyPr/>
        <a:lstStyle/>
        <a:p>
          <a:endParaRPr lang="zh-CN" altLang="en-US"/>
        </a:p>
      </dgm:t>
    </dgm:pt>
    <dgm:pt modelId="{6E7697C0-41C0-45AE-896F-9BF17C241FD9}" type="pres">
      <dgm:prSet presAssocID="{1942B670-953F-4398-B325-2B787BB69F98}" presName="vert0" presStyleCnt="0">
        <dgm:presLayoutVars>
          <dgm:dir/>
          <dgm:animOne val="branch"/>
          <dgm:animLvl val="lvl"/>
        </dgm:presLayoutVars>
      </dgm:prSet>
      <dgm:spPr/>
    </dgm:pt>
    <dgm:pt modelId="{0967F0EB-49D7-4F3D-955C-9FD7E8967485}" type="pres">
      <dgm:prSet presAssocID="{B257E026-8E77-496F-A64E-77D8AAE11F81}" presName="thickLine" presStyleLbl="alignNode1" presStyleIdx="0" presStyleCnt="3"/>
      <dgm:spPr/>
    </dgm:pt>
    <dgm:pt modelId="{49C8E4EE-14E4-46C0-A6AF-9D73181EE01F}" type="pres">
      <dgm:prSet presAssocID="{B257E026-8E77-496F-A64E-77D8AAE11F81}" presName="horz1" presStyleCnt="0"/>
      <dgm:spPr/>
    </dgm:pt>
    <dgm:pt modelId="{3FA85C83-FF8C-4608-94BA-B169E320FD24}" type="pres">
      <dgm:prSet presAssocID="{B257E026-8E77-496F-A64E-77D8AAE11F81}" presName="tx1" presStyleLbl="revTx" presStyleIdx="0" presStyleCnt="3"/>
      <dgm:spPr/>
    </dgm:pt>
    <dgm:pt modelId="{25177A7D-8E72-4C5C-A456-2F249CD87DB9}" type="pres">
      <dgm:prSet presAssocID="{B257E026-8E77-496F-A64E-77D8AAE11F81}" presName="vert1" presStyleCnt="0"/>
      <dgm:spPr/>
    </dgm:pt>
    <dgm:pt modelId="{893EFDEA-3A70-4797-8052-E1708AAC06BB}" type="pres">
      <dgm:prSet presAssocID="{C6085F82-FD33-4A0A-8DEB-9EACB2D9FC2D}" presName="thickLine" presStyleLbl="alignNode1" presStyleIdx="1" presStyleCnt="3"/>
      <dgm:spPr/>
    </dgm:pt>
    <dgm:pt modelId="{3FE0FA9C-1BF8-4116-B1A6-8EE6AE4F27C5}" type="pres">
      <dgm:prSet presAssocID="{C6085F82-FD33-4A0A-8DEB-9EACB2D9FC2D}" presName="horz1" presStyleCnt="0"/>
      <dgm:spPr/>
    </dgm:pt>
    <dgm:pt modelId="{51307E13-C6AE-4AB4-B441-B0E1AAD3A0B6}" type="pres">
      <dgm:prSet presAssocID="{C6085F82-FD33-4A0A-8DEB-9EACB2D9FC2D}" presName="tx1" presStyleLbl="revTx" presStyleIdx="1" presStyleCnt="3"/>
      <dgm:spPr/>
    </dgm:pt>
    <dgm:pt modelId="{B67A4546-95DA-40C5-AE31-E73C6C837A3E}" type="pres">
      <dgm:prSet presAssocID="{C6085F82-FD33-4A0A-8DEB-9EACB2D9FC2D}" presName="vert1" presStyleCnt="0"/>
      <dgm:spPr/>
    </dgm:pt>
    <dgm:pt modelId="{6A867F7C-98B4-4FA9-A924-0DA28AF042C4}" type="pres">
      <dgm:prSet presAssocID="{72D7BF07-1B2A-4ADB-B34E-715D4C1AFA37}" presName="thickLine" presStyleLbl="alignNode1" presStyleIdx="2" presStyleCnt="3"/>
      <dgm:spPr/>
    </dgm:pt>
    <dgm:pt modelId="{A6502CD1-30A3-43E1-B530-327902F2B8BB}" type="pres">
      <dgm:prSet presAssocID="{72D7BF07-1B2A-4ADB-B34E-715D4C1AFA37}" presName="horz1" presStyleCnt="0"/>
      <dgm:spPr/>
    </dgm:pt>
    <dgm:pt modelId="{1A92042F-3F77-4EA3-8FFD-21585C6310E2}" type="pres">
      <dgm:prSet presAssocID="{72D7BF07-1B2A-4ADB-B34E-715D4C1AFA37}" presName="tx1" presStyleLbl="revTx" presStyleIdx="2" presStyleCnt="3"/>
      <dgm:spPr/>
    </dgm:pt>
    <dgm:pt modelId="{19C1F20C-1709-4F29-8496-1825229A4A7C}" type="pres">
      <dgm:prSet presAssocID="{72D7BF07-1B2A-4ADB-B34E-715D4C1AFA37}" presName="vert1" presStyleCnt="0"/>
      <dgm:spPr/>
    </dgm:pt>
  </dgm:ptLst>
  <dgm:cxnLst>
    <dgm:cxn modelId="{5F0F9248-EC67-40C0-B03D-D1A02E594555}" type="presOf" srcId="{B257E026-8E77-496F-A64E-77D8AAE11F81}" destId="{3FA85C83-FF8C-4608-94BA-B169E320FD24}" srcOrd="0" destOrd="0" presId="urn:microsoft.com/office/officeart/2008/layout/LinedList"/>
    <dgm:cxn modelId="{23111F6A-A16D-45F2-AEDF-BA2510C7103D}" type="presOf" srcId="{72D7BF07-1B2A-4ADB-B34E-715D4C1AFA37}" destId="{1A92042F-3F77-4EA3-8FFD-21585C6310E2}" srcOrd="0" destOrd="0" presId="urn:microsoft.com/office/officeart/2008/layout/LinedList"/>
    <dgm:cxn modelId="{65A98971-6F39-406A-94BF-7ACC9DF15F61}" type="presOf" srcId="{C6085F82-FD33-4A0A-8DEB-9EACB2D9FC2D}" destId="{51307E13-C6AE-4AB4-B441-B0E1AAD3A0B6}" srcOrd="0" destOrd="0" presId="urn:microsoft.com/office/officeart/2008/layout/LinedList"/>
    <dgm:cxn modelId="{85EA4893-BB58-4DD7-AABA-D0E72F07517E}" srcId="{1942B670-953F-4398-B325-2B787BB69F98}" destId="{72D7BF07-1B2A-4ADB-B34E-715D4C1AFA37}" srcOrd="2" destOrd="0" parTransId="{9E2E04AE-8975-4E44-9E35-71E94032516D}" sibTransId="{7B55775A-8556-48C2-B785-A8194BD85369}"/>
    <dgm:cxn modelId="{BB4DE5A2-EE85-4DB3-9C2B-9C76EC26F5B4}" srcId="{1942B670-953F-4398-B325-2B787BB69F98}" destId="{C6085F82-FD33-4A0A-8DEB-9EACB2D9FC2D}" srcOrd="1" destOrd="0" parTransId="{49210269-F38B-4885-9050-37DB9AA17BD5}" sibTransId="{F98FF349-1C6E-4A57-BB93-687491C8D47C}"/>
    <dgm:cxn modelId="{28EA57D1-ABB3-4BE0-9117-5736CFE84048}" srcId="{1942B670-953F-4398-B325-2B787BB69F98}" destId="{B257E026-8E77-496F-A64E-77D8AAE11F81}" srcOrd="0" destOrd="0" parTransId="{2F746FAF-1664-492D-9F38-C0366FDEA8E6}" sibTransId="{C10568C2-0F79-4DAE-9209-9EA7C0CE6587}"/>
    <dgm:cxn modelId="{D7A418D6-93B1-44D0-B6E1-BA882431F735}" type="presOf" srcId="{1942B670-953F-4398-B325-2B787BB69F98}" destId="{6E7697C0-41C0-45AE-896F-9BF17C241FD9}" srcOrd="0" destOrd="0" presId="urn:microsoft.com/office/officeart/2008/layout/LinedList"/>
    <dgm:cxn modelId="{5608E8DA-27EC-489B-B150-08DC5FC793D7}" type="presParOf" srcId="{6E7697C0-41C0-45AE-896F-9BF17C241FD9}" destId="{0967F0EB-49D7-4F3D-955C-9FD7E8967485}" srcOrd="0" destOrd="0" presId="urn:microsoft.com/office/officeart/2008/layout/LinedList"/>
    <dgm:cxn modelId="{D2C38A89-D3A9-4D0C-A494-6DF228F3EB43}" type="presParOf" srcId="{6E7697C0-41C0-45AE-896F-9BF17C241FD9}" destId="{49C8E4EE-14E4-46C0-A6AF-9D73181EE01F}" srcOrd="1" destOrd="0" presId="urn:microsoft.com/office/officeart/2008/layout/LinedList"/>
    <dgm:cxn modelId="{3D34FE83-9719-43B1-B711-2DEAF6B941FC}" type="presParOf" srcId="{49C8E4EE-14E4-46C0-A6AF-9D73181EE01F}" destId="{3FA85C83-FF8C-4608-94BA-B169E320FD24}" srcOrd="0" destOrd="0" presId="urn:microsoft.com/office/officeart/2008/layout/LinedList"/>
    <dgm:cxn modelId="{586A7635-5B8F-4AEE-849F-8592033973D7}" type="presParOf" srcId="{49C8E4EE-14E4-46C0-A6AF-9D73181EE01F}" destId="{25177A7D-8E72-4C5C-A456-2F249CD87DB9}" srcOrd="1" destOrd="0" presId="urn:microsoft.com/office/officeart/2008/layout/LinedList"/>
    <dgm:cxn modelId="{8C39F056-2A0B-4B10-9D86-3D5DDA28C57D}" type="presParOf" srcId="{6E7697C0-41C0-45AE-896F-9BF17C241FD9}" destId="{893EFDEA-3A70-4797-8052-E1708AAC06BB}" srcOrd="2" destOrd="0" presId="urn:microsoft.com/office/officeart/2008/layout/LinedList"/>
    <dgm:cxn modelId="{91563555-16CC-479D-A835-E6C39A860E38}" type="presParOf" srcId="{6E7697C0-41C0-45AE-896F-9BF17C241FD9}" destId="{3FE0FA9C-1BF8-4116-B1A6-8EE6AE4F27C5}" srcOrd="3" destOrd="0" presId="urn:microsoft.com/office/officeart/2008/layout/LinedList"/>
    <dgm:cxn modelId="{5AAC5251-0BA3-4E5C-AA08-9374BEC42964}" type="presParOf" srcId="{3FE0FA9C-1BF8-4116-B1A6-8EE6AE4F27C5}" destId="{51307E13-C6AE-4AB4-B441-B0E1AAD3A0B6}" srcOrd="0" destOrd="0" presId="urn:microsoft.com/office/officeart/2008/layout/LinedList"/>
    <dgm:cxn modelId="{D49CC0C3-0576-47C5-93E5-3181BBF581C5}" type="presParOf" srcId="{3FE0FA9C-1BF8-4116-B1A6-8EE6AE4F27C5}" destId="{B67A4546-95DA-40C5-AE31-E73C6C837A3E}" srcOrd="1" destOrd="0" presId="urn:microsoft.com/office/officeart/2008/layout/LinedList"/>
    <dgm:cxn modelId="{68123055-0B6D-431F-BFFD-4991F9C11AE5}" type="presParOf" srcId="{6E7697C0-41C0-45AE-896F-9BF17C241FD9}" destId="{6A867F7C-98B4-4FA9-A924-0DA28AF042C4}" srcOrd="4" destOrd="0" presId="urn:microsoft.com/office/officeart/2008/layout/LinedList"/>
    <dgm:cxn modelId="{7E036EB8-ED6D-481D-93AC-AF6D8A4C66D9}" type="presParOf" srcId="{6E7697C0-41C0-45AE-896F-9BF17C241FD9}" destId="{A6502CD1-30A3-43E1-B530-327902F2B8BB}" srcOrd="5" destOrd="0" presId="urn:microsoft.com/office/officeart/2008/layout/LinedList"/>
    <dgm:cxn modelId="{A8628533-7150-46E3-88D8-AFB2E89097E5}" type="presParOf" srcId="{A6502CD1-30A3-43E1-B530-327902F2B8BB}" destId="{1A92042F-3F77-4EA3-8FFD-21585C6310E2}" srcOrd="0" destOrd="0" presId="urn:microsoft.com/office/officeart/2008/layout/LinedList"/>
    <dgm:cxn modelId="{440746E7-ADA4-4DF1-AD2F-BDFB9BEF6E7A}" type="presParOf" srcId="{A6502CD1-30A3-43E1-B530-327902F2B8BB}" destId="{19C1F20C-1709-4F29-8496-1825229A4A7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7F0EB-49D7-4F3D-955C-9FD7E8967485}">
      <dsp:nvSpPr>
        <dsp:cNvPr id="0" name=""/>
        <dsp:cNvSpPr/>
      </dsp:nvSpPr>
      <dsp:spPr>
        <a:xfrm>
          <a:off x="0" y="1776"/>
          <a:ext cx="497757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FA85C83-FF8C-4608-94BA-B169E320FD24}">
      <dsp:nvSpPr>
        <dsp:cNvPr id="0" name=""/>
        <dsp:cNvSpPr/>
      </dsp:nvSpPr>
      <dsp:spPr>
        <a:xfrm>
          <a:off x="0" y="1776"/>
          <a:ext cx="4977578" cy="121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altLang="zh-CN" sz="2000" kern="1200" dirty="0">
              <a:latin typeface="+mj-ea"/>
              <a:ea typeface="+mj-ea"/>
            </a:rPr>
            <a:t>1</a:t>
          </a:r>
          <a:r>
            <a:rPr lang="zh-CN" altLang="en-US" sz="2000" kern="1200" dirty="0">
              <a:latin typeface="+mj-ea"/>
              <a:ea typeface="+mj-ea"/>
            </a:rPr>
            <a:t>、潜在空间转换恢复</a:t>
          </a:r>
        </a:p>
      </dsp:txBody>
      <dsp:txXfrm>
        <a:off x="0" y="1776"/>
        <a:ext cx="4977578" cy="1211911"/>
      </dsp:txXfrm>
    </dsp:sp>
    <dsp:sp modelId="{893EFDEA-3A70-4797-8052-E1708AAC06BB}">
      <dsp:nvSpPr>
        <dsp:cNvPr id="0" name=""/>
        <dsp:cNvSpPr/>
      </dsp:nvSpPr>
      <dsp:spPr>
        <a:xfrm>
          <a:off x="0" y="1213688"/>
          <a:ext cx="497757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1307E13-C6AE-4AB4-B441-B0E1AAD3A0B6}">
      <dsp:nvSpPr>
        <dsp:cNvPr id="0" name=""/>
        <dsp:cNvSpPr/>
      </dsp:nvSpPr>
      <dsp:spPr>
        <a:xfrm>
          <a:off x="0" y="1213688"/>
          <a:ext cx="4977578" cy="121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altLang="zh-CN" sz="2000" kern="1200" dirty="0">
              <a:latin typeface="+mj-ea"/>
              <a:ea typeface="+mj-ea"/>
            </a:rPr>
            <a:t>2</a:t>
          </a:r>
          <a:r>
            <a:rPr lang="zh-CN" altLang="en-US" sz="2000" kern="1200" dirty="0">
              <a:latin typeface="+mj-ea"/>
              <a:ea typeface="+mj-ea"/>
            </a:rPr>
            <a:t>、多重退化恢复</a:t>
          </a:r>
        </a:p>
      </dsp:txBody>
      <dsp:txXfrm>
        <a:off x="0" y="1213688"/>
        <a:ext cx="4977578" cy="1211911"/>
      </dsp:txXfrm>
    </dsp:sp>
    <dsp:sp modelId="{6A867F7C-98B4-4FA9-A924-0DA28AF042C4}">
      <dsp:nvSpPr>
        <dsp:cNvPr id="0" name=""/>
        <dsp:cNvSpPr/>
      </dsp:nvSpPr>
      <dsp:spPr>
        <a:xfrm>
          <a:off x="0" y="2425600"/>
          <a:ext cx="497757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A92042F-3F77-4EA3-8FFD-21585C6310E2}">
      <dsp:nvSpPr>
        <dsp:cNvPr id="0" name=""/>
        <dsp:cNvSpPr/>
      </dsp:nvSpPr>
      <dsp:spPr>
        <a:xfrm>
          <a:off x="0" y="2425600"/>
          <a:ext cx="4977578" cy="121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altLang="zh-CN" sz="2000" kern="1200" dirty="0">
              <a:latin typeface="+mj-ea"/>
              <a:ea typeface="+mj-ea"/>
            </a:rPr>
            <a:t>3</a:t>
          </a:r>
          <a:r>
            <a:rPr lang="zh-CN" altLang="en-US" sz="2000" kern="1200" dirty="0">
              <a:latin typeface="+mj-ea"/>
              <a:ea typeface="+mj-ea"/>
            </a:rPr>
            <a:t>、表面增强</a:t>
          </a:r>
        </a:p>
      </dsp:txBody>
      <dsp:txXfrm>
        <a:off x="0" y="2425600"/>
        <a:ext cx="4977578" cy="121191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3A93038-6520-4B51-B4E1-ED633E502B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849B53E-D2E6-4DCC-B061-1020CD3CEA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57806A-EDFA-44EC-92C6-A7F0E0C96F4C}" type="datetimeFigureOut">
              <a:rPr lang="zh-CN" altLang="en-US" smtClean="0"/>
              <a:t>2021/6/25</a:t>
            </a:fld>
            <a:endParaRPr lang="zh-CN" altLang="en-US"/>
          </a:p>
        </p:txBody>
      </p:sp>
      <p:sp>
        <p:nvSpPr>
          <p:cNvPr id="4" name="页脚占位符 3">
            <a:extLst>
              <a:ext uri="{FF2B5EF4-FFF2-40B4-BE49-F238E27FC236}">
                <a16:creationId xmlns:a16="http://schemas.microsoft.com/office/drawing/2014/main" id="{A1237248-9E9F-4EE2-B34C-B60E87E3A2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D91F992-1C8F-4C27-8E64-538DD44A19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D40132-B8A7-4543-810D-EA879C5F90C0}" type="slidenum">
              <a:rPr lang="zh-CN" altLang="en-US" smtClean="0"/>
              <a:t>‹#›</a:t>
            </a:fld>
            <a:endParaRPr lang="zh-CN" altLang="en-US"/>
          </a:p>
        </p:txBody>
      </p:sp>
    </p:spTree>
    <p:extLst>
      <p:ext uri="{BB962C8B-B14F-4D97-AF65-F5344CB8AC3E}">
        <p14:creationId xmlns:p14="http://schemas.microsoft.com/office/powerpoint/2010/main" val="2148291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0F9E5A-4D62-6B40-86D0-D009507B26B0}" type="datetimeFigureOut">
              <a:rPr kumimoji="1" lang="zh-CN" altLang="en-US" smtClean="0"/>
              <a:t>2021/6/25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F4268-AEAE-D24C-A82F-384FB85B091E}" type="slidenum">
              <a:rPr kumimoji="1" lang="zh-CN" altLang="en-US" smtClean="0"/>
              <a:t>‹#›</a:t>
            </a:fld>
            <a:endParaRPr kumimoji="1" lang="zh-CN" altLang="en-US"/>
          </a:p>
        </p:txBody>
      </p:sp>
    </p:spTree>
    <p:extLst>
      <p:ext uri="{BB962C8B-B14F-4D97-AF65-F5344CB8AC3E}">
        <p14:creationId xmlns:p14="http://schemas.microsoft.com/office/powerpoint/2010/main" val="1084995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1.xml"/><Relationship Id="rId5" Type="http://schemas.openxmlformats.org/officeDocument/2006/relationships/image" Target="../media/image16.emf"/><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F79CFB84-8A42-DD4C-A448-11B5C168814A}"/>
              </a:ext>
            </a:extLst>
          </p:cNvPr>
          <p:cNvGrpSpPr/>
          <p:nvPr userDrawn="1"/>
        </p:nvGrpSpPr>
        <p:grpSpPr>
          <a:xfrm>
            <a:off x="18703" y="-18844"/>
            <a:ext cx="12173297" cy="6876844"/>
            <a:chOff x="0" y="-18844"/>
            <a:chExt cx="12173297" cy="6876844"/>
          </a:xfrm>
        </p:grpSpPr>
        <p:pic>
          <p:nvPicPr>
            <p:cNvPr id="20" name="图片 19">
              <a:extLst>
                <a:ext uri="{FF2B5EF4-FFF2-40B4-BE49-F238E27FC236}">
                  <a16:creationId xmlns:a16="http://schemas.microsoft.com/office/drawing/2014/main" id="{61596B59-7079-6644-A855-3866B80EFAC6}"/>
                </a:ext>
              </a:extLst>
            </p:cNvPr>
            <p:cNvPicPr>
              <a:picLocks noChangeAspect="1"/>
            </p:cNvPicPr>
            <p:nvPr/>
          </p:nvPicPr>
          <p:blipFill rotWithShape="1">
            <a:blip r:embed="rId2">
              <a:alphaModFix/>
            </a:blip>
            <a:srcRect l="307"/>
            <a:stretch/>
          </p:blipFill>
          <p:spPr>
            <a:xfrm>
              <a:off x="18704" y="0"/>
              <a:ext cx="12154593" cy="6858000"/>
            </a:xfrm>
            <a:prstGeom prst="rect">
              <a:avLst/>
            </a:prstGeom>
          </p:spPr>
        </p:pic>
        <p:sp>
          <p:nvSpPr>
            <p:cNvPr id="19" name="矩形 18">
              <a:extLst>
                <a:ext uri="{FF2B5EF4-FFF2-40B4-BE49-F238E27FC236}">
                  <a16:creationId xmlns:a16="http://schemas.microsoft.com/office/drawing/2014/main" id="{212D8E70-EB27-694E-BD17-2AE1765D0B1D}"/>
                </a:ext>
              </a:extLst>
            </p:cNvPr>
            <p:cNvSpPr/>
            <p:nvPr/>
          </p:nvSpPr>
          <p:spPr>
            <a:xfrm>
              <a:off x="10287680" y="150125"/>
              <a:ext cx="1722350" cy="75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0CDBFCBE-AAF2-CB47-B929-0497F946C998}"/>
                </a:ext>
              </a:extLst>
            </p:cNvPr>
            <p:cNvSpPr>
              <a:spLocks noChangeAspect="1"/>
            </p:cNvSpPr>
            <p:nvPr/>
          </p:nvSpPr>
          <p:spPr>
            <a:xfrm>
              <a:off x="1094250" y="1579049"/>
              <a:ext cx="288000" cy="288000"/>
            </a:xfrm>
            <a:prstGeom prst="ellipse">
              <a:avLst/>
            </a:prstGeom>
            <a:noFill/>
            <a:ln w="101600">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80C4DA86-974A-3C4F-BC62-C1086D78563E}"/>
                </a:ext>
              </a:extLst>
            </p:cNvPr>
            <p:cNvSpPr>
              <a:spLocks noChangeAspect="1"/>
            </p:cNvSpPr>
            <p:nvPr/>
          </p:nvSpPr>
          <p:spPr>
            <a:xfrm>
              <a:off x="9982200" y="5715231"/>
              <a:ext cx="288000" cy="288000"/>
            </a:xfrm>
            <a:prstGeom prst="ellipse">
              <a:avLst/>
            </a:prstGeom>
            <a:noFill/>
            <a:ln w="63500">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F0BC9B37-50B2-784B-90BD-5D98367A5BFE}"/>
                </a:ext>
              </a:extLst>
            </p:cNvPr>
            <p:cNvSpPr>
              <a:spLocks noChangeAspect="1"/>
            </p:cNvSpPr>
            <p:nvPr/>
          </p:nvSpPr>
          <p:spPr>
            <a:xfrm>
              <a:off x="8054421" y="2219467"/>
              <a:ext cx="216000" cy="216000"/>
            </a:xfrm>
            <a:prstGeom prst="ellipse">
              <a:avLst/>
            </a:prstGeom>
            <a:noFill/>
            <a:ln w="38100">
              <a:solidFill>
                <a:srgbClr val="7A7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a:extLst>
                <a:ext uri="{FF2B5EF4-FFF2-40B4-BE49-F238E27FC236}">
                  <a16:creationId xmlns:a16="http://schemas.microsoft.com/office/drawing/2014/main" id="{624FECE8-F7E1-7D4F-9432-DA0A891806DC}"/>
                </a:ext>
              </a:extLst>
            </p:cNvPr>
            <p:cNvCxnSpPr>
              <a:cxnSpLocks/>
            </p:cNvCxnSpPr>
            <p:nvPr/>
          </p:nvCxnSpPr>
          <p:spPr>
            <a:xfrm flipH="1">
              <a:off x="3400859" y="-18844"/>
              <a:ext cx="1356304" cy="1385383"/>
            </a:xfrm>
            <a:prstGeom prst="line">
              <a:avLst/>
            </a:prstGeom>
            <a:ln w="25400" cap="rnd">
              <a:solidFill>
                <a:schemeClr val="bg1">
                  <a:lumMod val="7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D31E2011-4D8A-B241-B5FC-86015267ED13}"/>
                </a:ext>
              </a:extLst>
            </p:cNvPr>
            <p:cNvCxnSpPr/>
            <p:nvPr/>
          </p:nvCxnSpPr>
          <p:spPr>
            <a:xfrm flipH="1">
              <a:off x="8366559" y="2665808"/>
              <a:ext cx="2641600" cy="2320231"/>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485FC261-7DAB-244A-8410-8C2DD4EFEC72}"/>
                </a:ext>
              </a:extLst>
            </p:cNvPr>
            <p:cNvCxnSpPr>
              <a:cxnSpLocks/>
            </p:cNvCxnSpPr>
            <p:nvPr/>
          </p:nvCxnSpPr>
          <p:spPr>
            <a:xfrm flipH="1">
              <a:off x="9595420" y="2491975"/>
              <a:ext cx="1384521" cy="1216084"/>
            </a:xfrm>
            <a:prstGeom prst="line">
              <a:avLst/>
            </a:prstGeom>
            <a:ln w="12700" cap="rnd">
              <a:solidFill>
                <a:schemeClr val="bg1">
                  <a:lumMod val="75000"/>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8F5259E3-8F1B-964E-A19D-8011FA011272}"/>
                </a:ext>
              </a:extLst>
            </p:cNvPr>
            <p:cNvCxnSpPr>
              <a:cxnSpLocks/>
            </p:cNvCxnSpPr>
            <p:nvPr/>
          </p:nvCxnSpPr>
          <p:spPr>
            <a:xfrm flipH="1">
              <a:off x="4079011" y="5921369"/>
              <a:ext cx="949930" cy="834364"/>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BF560027-F73D-BD47-AA42-C1A38F7C2B62}"/>
                </a:ext>
              </a:extLst>
            </p:cNvPr>
            <p:cNvPicPr>
              <a:picLocks noChangeAspect="1"/>
            </p:cNvPicPr>
            <p:nvPr/>
          </p:nvPicPr>
          <p:blipFill rotWithShape="1">
            <a:blip r:embed="rId3">
              <a:alphaModFix amt="50000"/>
            </a:blip>
            <a:srcRect l="-1283" r="2"/>
            <a:stretch/>
          </p:blipFill>
          <p:spPr>
            <a:xfrm>
              <a:off x="9807585" y="890748"/>
              <a:ext cx="2319712" cy="412395"/>
            </a:xfrm>
            <a:prstGeom prst="rect">
              <a:avLst/>
            </a:prstGeom>
          </p:spPr>
        </p:pic>
        <p:pic>
          <p:nvPicPr>
            <p:cNvPr id="29" name="图片 28">
              <a:extLst>
                <a:ext uri="{FF2B5EF4-FFF2-40B4-BE49-F238E27FC236}">
                  <a16:creationId xmlns:a16="http://schemas.microsoft.com/office/drawing/2014/main" id="{022DDF7E-F648-7B42-AE28-06967F1D553E}"/>
                </a:ext>
              </a:extLst>
            </p:cNvPr>
            <p:cNvPicPr>
              <a:picLocks noChangeAspect="1"/>
            </p:cNvPicPr>
            <p:nvPr/>
          </p:nvPicPr>
          <p:blipFill>
            <a:blip r:embed="rId4">
              <a:alphaModFix amt="30000"/>
            </a:blip>
            <a:stretch>
              <a:fillRect/>
            </a:stretch>
          </p:blipFill>
          <p:spPr>
            <a:xfrm>
              <a:off x="1238250" y="319093"/>
              <a:ext cx="1052020" cy="1047446"/>
            </a:xfrm>
            <a:prstGeom prst="rect">
              <a:avLst/>
            </a:prstGeom>
          </p:spPr>
        </p:pic>
        <p:pic>
          <p:nvPicPr>
            <p:cNvPr id="30" name="图片 29">
              <a:extLst>
                <a:ext uri="{FF2B5EF4-FFF2-40B4-BE49-F238E27FC236}">
                  <a16:creationId xmlns:a16="http://schemas.microsoft.com/office/drawing/2014/main" id="{DEB9D30B-61A7-F249-8318-5058A0A2DCCA}"/>
                </a:ext>
              </a:extLst>
            </p:cNvPr>
            <p:cNvPicPr>
              <a:picLocks noChangeAspect="1"/>
            </p:cNvPicPr>
            <p:nvPr/>
          </p:nvPicPr>
          <p:blipFill>
            <a:blip r:embed="rId5">
              <a:alphaModFix amt="70000"/>
            </a:blip>
            <a:stretch>
              <a:fillRect/>
            </a:stretch>
          </p:blipFill>
          <p:spPr>
            <a:xfrm>
              <a:off x="10925233" y="4984739"/>
              <a:ext cx="1229360" cy="938784"/>
            </a:xfrm>
            <a:prstGeom prst="rect">
              <a:avLst/>
            </a:prstGeom>
          </p:spPr>
        </p:pic>
        <p:sp>
          <p:nvSpPr>
            <p:cNvPr id="31" name="矩形 30">
              <a:extLst>
                <a:ext uri="{FF2B5EF4-FFF2-40B4-BE49-F238E27FC236}">
                  <a16:creationId xmlns:a16="http://schemas.microsoft.com/office/drawing/2014/main" id="{1B681C3A-CE80-0C42-80D4-4AC93FB61EBF}"/>
                </a:ext>
              </a:extLst>
            </p:cNvPr>
            <p:cNvSpPr/>
            <p:nvPr/>
          </p:nvSpPr>
          <p:spPr>
            <a:xfrm>
              <a:off x="0" y="4984739"/>
              <a:ext cx="3299791" cy="187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2" name="图片 31">
              <a:extLst>
                <a:ext uri="{FF2B5EF4-FFF2-40B4-BE49-F238E27FC236}">
                  <a16:creationId xmlns:a16="http://schemas.microsoft.com/office/drawing/2014/main" id="{D50FFBB3-C0EF-6544-90D0-FB7B0E175AD2}"/>
                </a:ext>
              </a:extLst>
            </p:cNvPr>
            <p:cNvPicPr>
              <a:picLocks noChangeAspect="1"/>
            </p:cNvPicPr>
            <p:nvPr/>
          </p:nvPicPr>
          <p:blipFill rotWithShape="1">
            <a:blip r:embed="rId6">
              <a:alphaModFix amt="50000"/>
            </a:blip>
            <a:srcRect l="16580" t="1" b="42071"/>
            <a:stretch/>
          </p:blipFill>
          <p:spPr>
            <a:xfrm>
              <a:off x="6010" y="5084146"/>
              <a:ext cx="2955026" cy="1773854"/>
            </a:xfrm>
            <a:prstGeom prst="rect">
              <a:avLst/>
            </a:prstGeom>
          </p:spPr>
        </p:pic>
      </p:grpSp>
      <p:sp>
        <p:nvSpPr>
          <p:cNvPr id="2" name="标题 1">
            <a:extLst>
              <a:ext uri="{FF2B5EF4-FFF2-40B4-BE49-F238E27FC236}">
                <a16:creationId xmlns:a16="http://schemas.microsoft.com/office/drawing/2014/main" id="{EF8ED677-23AE-A34F-803C-D4DE0A5B7E77}"/>
              </a:ext>
            </a:extLst>
          </p:cNvPr>
          <p:cNvSpPr>
            <a:spLocks noGrp="1"/>
          </p:cNvSpPr>
          <p:nvPr>
            <p:ph type="title" hasCustomPrompt="1"/>
          </p:nvPr>
        </p:nvSpPr>
        <p:spPr>
          <a:xfrm>
            <a:off x="838200" y="2592200"/>
            <a:ext cx="10515600" cy="929438"/>
          </a:xfrm>
          <a:prstGeom prst="rect">
            <a:avLst/>
          </a:prstGeom>
        </p:spPr>
        <p:txBody>
          <a:bodyPr/>
          <a:lstStyle>
            <a:lvl1pPr algn="ctr">
              <a:defRPr sz="6000" b="1">
                <a:solidFill>
                  <a:srgbClr val="2164ED"/>
                </a:solidFill>
                <a:latin typeface="Microsoft YaHei" panose="020B0503020204020204" pitchFamily="34" charset="-122"/>
                <a:ea typeface="Microsoft YaHei" panose="020B0503020204020204" pitchFamily="34" charset="-122"/>
              </a:defRPr>
            </a:lvl1pPr>
          </a:lstStyle>
          <a:p>
            <a:r>
              <a:rPr kumimoji="1" lang="zh-CN" altLang="en-US" dirty="0"/>
              <a:t>会议演讲主题</a:t>
            </a:r>
          </a:p>
        </p:txBody>
      </p:sp>
      <p:sp>
        <p:nvSpPr>
          <p:cNvPr id="6" name="文本占位符 5">
            <a:extLst>
              <a:ext uri="{FF2B5EF4-FFF2-40B4-BE49-F238E27FC236}">
                <a16:creationId xmlns:a16="http://schemas.microsoft.com/office/drawing/2014/main" id="{BC846AD9-469E-5A42-8FB6-3517A7B66BAD}"/>
              </a:ext>
            </a:extLst>
          </p:cNvPr>
          <p:cNvSpPr>
            <a:spLocks noGrp="1"/>
          </p:cNvSpPr>
          <p:nvPr>
            <p:ph type="body" sz="quarter" idx="10" hasCustomPrompt="1"/>
          </p:nvPr>
        </p:nvSpPr>
        <p:spPr>
          <a:xfrm>
            <a:off x="3967070" y="4768092"/>
            <a:ext cx="4262526" cy="361190"/>
          </a:xfrm>
          <a:prstGeom prst="rect">
            <a:avLst/>
          </a:prstGeom>
        </p:spPr>
        <p:txBody>
          <a:bodyPr anchor="ctr"/>
          <a:lstStyle>
            <a:lvl1pPr marL="0" indent="0" algn="ctr">
              <a:buNone/>
              <a:defRPr sz="2000">
                <a:solidFill>
                  <a:schemeClr val="tx1">
                    <a:lumMod val="65000"/>
                    <a:lumOff val="35000"/>
                  </a:schemeClr>
                </a:solidFill>
                <a:latin typeface="+mj-ea"/>
                <a:ea typeface="+mj-ea"/>
              </a:defRPr>
            </a:lvl1pPr>
          </a:lstStyle>
          <a:p>
            <a:r>
              <a:rPr kumimoji="1" lang="zh-CN" altLang="en-US" dirty="0"/>
              <a:t>演讲嘉宾</a:t>
            </a:r>
            <a:r>
              <a:rPr kumimoji="1" lang="en-US" altLang="zh-CN" dirty="0"/>
              <a:t>TITLE</a:t>
            </a:r>
            <a:r>
              <a:rPr kumimoji="1" lang="zh-CN" altLang="en-US" dirty="0"/>
              <a:t>   姓名</a:t>
            </a:r>
          </a:p>
        </p:txBody>
      </p:sp>
    </p:spTree>
    <p:extLst>
      <p:ext uri="{BB962C8B-B14F-4D97-AF65-F5344CB8AC3E}">
        <p14:creationId xmlns:p14="http://schemas.microsoft.com/office/powerpoint/2010/main" val="145061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158B708-0066-9545-9895-9D71EDD03FB0}"/>
              </a:ext>
            </a:extLst>
          </p:cNvPr>
          <p:cNvGrpSpPr/>
          <p:nvPr userDrawn="1"/>
        </p:nvGrpSpPr>
        <p:grpSpPr>
          <a:xfrm>
            <a:off x="0" y="-18844"/>
            <a:ext cx="12192000" cy="6876845"/>
            <a:chOff x="0" y="-18844"/>
            <a:chExt cx="12192000" cy="6876845"/>
          </a:xfrm>
        </p:grpSpPr>
        <p:pic>
          <p:nvPicPr>
            <p:cNvPr id="4" name="图片 3">
              <a:extLst>
                <a:ext uri="{FF2B5EF4-FFF2-40B4-BE49-F238E27FC236}">
                  <a16:creationId xmlns:a16="http://schemas.microsoft.com/office/drawing/2014/main" id="{A73233A8-C580-AC49-A5A9-6D54D3F9788C}"/>
                </a:ext>
              </a:extLst>
            </p:cNvPr>
            <p:cNvPicPr>
              <a:picLocks noChangeAspect="1"/>
            </p:cNvPicPr>
            <p:nvPr/>
          </p:nvPicPr>
          <p:blipFill>
            <a:blip r:embed="rId2">
              <a:alphaModFix amt="40000"/>
              <a:extLst>
                <a:ext uri="{BEBA8EAE-BF5A-486C-A8C5-ECC9F3942E4B}">
                  <a14:imgProps xmlns:a14="http://schemas.microsoft.com/office/drawing/2010/main">
                    <a14:imgLayer>
                      <a14:imgEffect>
                        <a14:saturation sat="0"/>
                      </a14:imgEffect>
                      <a14:imgEffect>
                        <a14:brightnessContrast bright="60000"/>
                      </a14:imgEffect>
                    </a14:imgLayer>
                  </a14:imgProps>
                </a:ext>
              </a:extLst>
            </a:blip>
            <a:stretch>
              <a:fillRect/>
            </a:stretch>
          </p:blipFill>
          <p:spPr>
            <a:xfrm>
              <a:off x="0" y="6223"/>
              <a:ext cx="12192000" cy="6851777"/>
            </a:xfrm>
            <a:prstGeom prst="rect">
              <a:avLst/>
            </a:prstGeom>
          </p:spPr>
        </p:pic>
        <p:sp>
          <p:nvSpPr>
            <p:cNvPr id="5" name="矩形 4">
              <a:extLst>
                <a:ext uri="{FF2B5EF4-FFF2-40B4-BE49-F238E27FC236}">
                  <a16:creationId xmlns:a16="http://schemas.microsoft.com/office/drawing/2014/main" id="{18B634F7-381B-7D4E-9157-7ACF31257CE9}"/>
                </a:ext>
              </a:extLst>
            </p:cNvPr>
            <p:cNvSpPr/>
            <p:nvPr/>
          </p:nvSpPr>
          <p:spPr>
            <a:xfrm>
              <a:off x="0" y="-18508"/>
              <a:ext cx="12192000" cy="2458937"/>
            </a:xfrm>
            <a:prstGeom prst="rect">
              <a:avLst/>
            </a:prstGeom>
            <a:gradFill>
              <a:gsLst>
                <a:gs pos="0">
                  <a:schemeClr val="bg1">
                    <a:alpha val="0"/>
                  </a:schemeClr>
                </a:gs>
                <a:gs pos="8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4F883349-2176-4A42-A45E-5A079F2B2DE2}"/>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连接符 6">
              <a:extLst>
                <a:ext uri="{FF2B5EF4-FFF2-40B4-BE49-F238E27FC236}">
                  <a16:creationId xmlns:a16="http://schemas.microsoft.com/office/drawing/2014/main" id="{F704B759-85C5-C046-9968-02E6D8FBE6CF}"/>
                </a:ext>
              </a:extLst>
            </p:cNvPr>
            <p:cNvCxnSpPr/>
            <p:nvPr/>
          </p:nvCxnSpPr>
          <p:spPr>
            <a:xfrm flipH="1">
              <a:off x="8366559" y="2665808"/>
              <a:ext cx="2641600" cy="2320231"/>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FAA0BFF5-46A7-8A41-BA15-895EB963A4DC}"/>
                </a:ext>
              </a:extLst>
            </p:cNvPr>
            <p:cNvCxnSpPr>
              <a:cxnSpLocks/>
            </p:cNvCxnSpPr>
            <p:nvPr/>
          </p:nvCxnSpPr>
          <p:spPr>
            <a:xfrm flipH="1">
              <a:off x="9595420" y="2491975"/>
              <a:ext cx="1384521" cy="1216084"/>
            </a:xfrm>
            <a:prstGeom prst="line">
              <a:avLst/>
            </a:prstGeom>
            <a:ln w="12700" cap="rnd">
              <a:solidFill>
                <a:schemeClr val="bg1">
                  <a:alpha val="2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CD863D33-8DC4-9440-8A19-AFA70B12EEC6}"/>
                </a:ext>
              </a:extLst>
            </p:cNvPr>
            <p:cNvSpPr>
              <a:spLocks noChangeAspect="1"/>
            </p:cNvSpPr>
            <p:nvPr/>
          </p:nvSpPr>
          <p:spPr>
            <a:xfrm>
              <a:off x="637050" y="1697915"/>
              <a:ext cx="288000" cy="288000"/>
            </a:xfrm>
            <a:prstGeom prst="ellipse">
              <a:avLst/>
            </a:prstGeom>
            <a:noFill/>
            <a:ln w="101600">
              <a:solidFill>
                <a:srgbClr val="2164ED">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CF60AED8-65F9-5F49-B9D2-57573D6D6138}"/>
                </a:ext>
              </a:extLst>
            </p:cNvPr>
            <p:cNvSpPr>
              <a:spLocks noChangeAspect="1"/>
            </p:cNvSpPr>
            <p:nvPr/>
          </p:nvSpPr>
          <p:spPr>
            <a:xfrm>
              <a:off x="9451420" y="5802675"/>
              <a:ext cx="288000" cy="288000"/>
            </a:xfrm>
            <a:prstGeom prst="ellipse">
              <a:avLst/>
            </a:prstGeom>
            <a:noFill/>
            <a:ln w="63500">
              <a:solidFill>
                <a:srgbClr val="2164ED">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C2CCFA22-7467-B045-AE74-1BB5CCADCDCE}"/>
                </a:ext>
              </a:extLst>
            </p:cNvPr>
            <p:cNvSpPr>
              <a:spLocks noChangeAspect="1"/>
            </p:cNvSpPr>
            <p:nvPr/>
          </p:nvSpPr>
          <p:spPr>
            <a:xfrm>
              <a:off x="8054421" y="2219467"/>
              <a:ext cx="216000" cy="216000"/>
            </a:xfrm>
            <a:prstGeom prst="ellipse">
              <a:avLst/>
            </a:prstGeom>
            <a:noFill/>
            <a:ln w="38100">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连接符 11">
              <a:extLst>
                <a:ext uri="{FF2B5EF4-FFF2-40B4-BE49-F238E27FC236}">
                  <a16:creationId xmlns:a16="http://schemas.microsoft.com/office/drawing/2014/main" id="{1059861B-24FF-1641-B667-F596B46B316F}"/>
                </a:ext>
              </a:extLst>
            </p:cNvPr>
            <p:cNvCxnSpPr>
              <a:cxnSpLocks/>
            </p:cNvCxnSpPr>
            <p:nvPr/>
          </p:nvCxnSpPr>
          <p:spPr>
            <a:xfrm flipH="1">
              <a:off x="3400859" y="-18844"/>
              <a:ext cx="1356304" cy="1385383"/>
            </a:xfrm>
            <a:prstGeom prst="line">
              <a:avLst/>
            </a:prstGeom>
            <a:ln w="25400" cap="rnd">
              <a:solidFill>
                <a:schemeClr val="bg1">
                  <a:lumMod val="7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B4071BBB-8063-E647-8131-0DE17FB15848}"/>
                </a:ext>
              </a:extLst>
            </p:cNvPr>
            <p:cNvCxnSpPr/>
            <p:nvPr/>
          </p:nvCxnSpPr>
          <p:spPr>
            <a:xfrm flipH="1">
              <a:off x="8366559" y="2665808"/>
              <a:ext cx="2641600" cy="2320231"/>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CB20CFB8-36EC-8C49-ADFD-E2479B3E486E}"/>
                </a:ext>
              </a:extLst>
            </p:cNvPr>
            <p:cNvCxnSpPr>
              <a:cxnSpLocks/>
            </p:cNvCxnSpPr>
            <p:nvPr/>
          </p:nvCxnSpPr>
          <p:spPr>
            <a:xfrm flipH="1">
              <a:off x="9595420" y="2491975"/>
              <a:ext cx="1384521" cy="1216084"/>
            </a:xfrm>
            <a:prstGeom prst="line">
              <a:avLst/>
            </a:prstGeom>
            <a:ln w="12700" cap="rnd">
              <a:solidFill>
                <a:schemeClr val="bg1">
                  <a:lumMod val="75000"/>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067D793-02DA-EA44-B037-51F374774621}"/>
                </a:ext>
              </a:extLst>
            </p:cNvPr>
            <p:cNvCxnSpPr>
              <a:cxnSpLocks/>
            </p:cNvCxnSpPr>
            <p:nvPr/>
          </p:nvCxnSpPr>
          <p:spPr>
            <a:xfrm flipH="1">
              <a:off x="3426259" y="5802675"/>
              <a:ext cx="949930" cy="834364"/>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D5F59FA0-A291-0B4D-B034-E52BF0C555F4}"/>
                </a:ext>
              </a:extLst>
            </p:cNvPr>
            <p:cNvPicPr>
              <a:picLocks noChangeAspect="1"/>
            </p:cNvPicPr>
            <p:nvPr/>
          </p:nvPicPr>
          <p:blipFill>
            <a:blip r:embed="rId3">
              <a:alphaModFix amt="30000"/>
            </a:blip>
            <a:stretch>
              <a:fillRect/>
            </a:stretch>
          </p:blipFill>
          <p:spPr>
            <a:xfrm>
              <a:off x="951503" y="357575"/>
              <a:ext cx="1052020" cy="1047446"/>
            </a:xfrm>
            <a:prstGeom prst="rect">
              <a:avLst/>
            </a:prstGeom>
          </p:spPr>
        </p:pic>
        <p:pic>
          <p:nvPicPr>
            <p:cNvPr id="17" name="图片 16">
              <a:extLst>
                <a:ext uri="{FF2B5EF4-FFF2-40B4-BE49-F238E27FC236}">
                  <a16:creationId xmlns:a16="http://schemas.microsoft.com/office/drawing/2014/main" id="{291D618B-D431-EC4D-9850-CDB64E3285A5}"/>
                </a:ext>
              </a:extLst>
            </p:cNvPr>
            <p:cNvPicPr>
              <a:picLocks noChangeAspect="1"/>
            </p:cNvPicPr>
            <p:nvPr/>
          </p:nvPicPr>
          <p:blipFill>
            <a:blip r:embed="rId4">
              <a:alphaModFix amt="70000"/>
            </a:blip>
            <a:stretch>
              <a:fillRect/>
            </a:stretch>
          </p:blipFill>
          <p:spPr>
            <a:xfrm>
              <a:off x="10568499" y="4984738"/>
              <a:ext cx="1586094" cy="1211199"/>
            </a:xfrm>
            <a:prstGeom prst="rect">
              <a:avLst/>
            </a:prstGeom>
          </p:spPr>
        </p:pic>
        <p:pic>
          <p:nvPicPr>
            <p:cNvPr id="18" name="图片 17">
              <a:extLst>
                <a:ext uri="{FF2B5EF4-FFF2-40B4-BE49-F238E27FC236}">
                  <a16:creationId xmlns:a16="http://schemas.microsoft.com/office/drawing/2014/main" id="{C1AD7C20-D62A-D245-864A-D3FA322A0F93}"/>
                </a:ext>
              </a:extLst>
            </p:cNvPr>
            <p:cNvPicPr>
              <a:picLocks noChangeAspect="1"/>
            </p:cNvPicPr>
            <p:nvPr/>
          </p:nvPicPr>
          <p:blipFill rotWithShape="1">
            <a:blip r:embed="rId5">
              <a:alphaModFix amt="50000"/>
            </a:blip>
            <a:srcRect l="16580" b="25823"/>
            <a:stretch/>
          </p:blipFill>
          <p:spPr>
            <a:xfrm>
              <a:off x="0" y="4586579"/>
              <a:ext cx="2955026" cy="2271422"/>
            </a:xfrm>
            <a:prstGeom prst="rect">
              <a:avLst/>
            </a:prstGeom>
          </p:spPr>
        </p:pic>
      </p:grpSp>
      <p:pic>
        <p:nvPicPr>
          <p:cNvPr id="21" name="图片 20">
            <a:extLst>
              <a:ext uri="{FF2B5EF4-FFF2-40B4-BE49-F238E27FC236}">
                <a16:creationId xmlns:a16="http://schemas.microsoft.com/office/drawing/2014/main" id="{96A6116A-78F0-7C4A-BDFB-F3084DFB3891}"/>
              </a:ext>
            </a:extLst>
          </p:cNvPr>
          <p:cNvPicPr>
            <a:picLocks noChangeAspect="1"/>
          </p:cNvPicPr>
          <p:nvPr userDrawn="1"/>
        </p:nvPicPr>
        <p:blipFill rotWithShape="1">
          <a:blip r:embed="rId6">
            <a:alphaModFix amt="50000"/>
          </a:blip>
          <a:srcRect l="-1283" r="2"/>
          <a:stretch/>
        </p:blipFill>
        <p:spPr>
          <a:xfrm>
            <a:off x="9807585" y="890748"/>
            <a:ext cx="2319712" cy="412395"/>
          </a:xfrm>
          <a:prstGeom prst="rect">
            <a:avLst/>
          </a:prstGeom>
        </p:spPr>
      </p:pic>
      <p:sp>
        <p:nvSpPr>
          <p:cNvPr id="20" name="标题 1">
            <a:extLst>
              <a:ext uri="{FF2B5EF4-FFF2-40B4-BE49-F238E27FC236}">
                <a16:creationId xmlns:a16="http://schemas.microsoft.com/office/drawing/2014/main" id="{5CF5B917-C5A5-2942-82CD-F98D74BFBFC3}"/>
              </a:ext>
            </a:extLst>
          </p:cNvPr>
          <p:cNvSpPr>
            <a:spLocks noGrp="1"/>
          </p:cNvSpPr>
          <p:nvPr>
            <p:ph type="title" hasCustomPrompt="1"/>
          </p:nvPr>
        </p:nvSpPr>
        <p:spPr>
          <a:xfrm>
            <a:off x="838200" y="2592200"/>
            <a:ext cx="10515600" cy="929438"/>
          </a:xfrm>
          <a:prstGeom prst="rect">
            <a:avLst/>
          </a:prstGeom>
        </p:spPr>
        <p:txBody>
          <a:bodyPr/>
          <a:lstStyle>
            <a:lvl1pPr algn="ctr">
              <a:defRPr sz="6000" b="1">
                <a:solidFill>
                  <a:srgbClr val="2164ED"/>
                </a:solidFill>
                <a:latin typeface="Microsoft YaHei" panose="020B0503020204020204" pitchFamily="34" charset="-122"/>
                <a:ea typeface="Microsoft YaHei" panose="020B0503020204020204" pitchFamily="34" charset="-122"/>
              </a:defRPr>
            </a:lvl1pPr>
          </a:lstStyle>
          <a:p>
            <a:r>
              <a:rPr kumimoji="1" lang="zh-CN" altLang="en-US" dirty="0"/>
              <a:t>会议演讲主题</a:t>
            </a:r>
          </a:p>
        </p:txBody>
      </p:sp>
      <p:sp>
        <p:nvSpPr>
          <p:cNvPr id="22" name="文本占位符 5">
            <a:extLst>
              <a:ext uri="{FF2B5EF4-FFF2-40B4-BE49-F238E27FC236}">
                <a16:creationId xmlns:a16="http://schemas.microsoft.com/office/drawing/2014/main" id="{491DA3F8-886C-7145-A815-1B115BD7D95A}"/>
              </a:ext>
            </a:extLst>
          </p:cNvPr>
          <p:cNvSpPr>
            <a:spLocks noGrp="1"/>
          </p:cNvSpPr>
          <p:nvPr>
            <p:ph type="body" sz="quarter" idx="10" hasCustomPrompt="1"/>
          </p:nvPr>
        </p:nvSpPr>
        <p:spPr>
          <a:xfrm>
            <a:off x="3967070" y="4768092"/>
            <a:ext cx="4262526" cy="361190"/>
          </a:xfrm>
          <a:prstGeom prst="rect">
            <a:avLst/>
          </a:prstGeom>
        </p:spPr>
        <p:txBody>
          <a:bodyPr anchor="ctr"/>
          <a:lstStyle>
            <a:lvl1pPr marL="0" indent="0" algn="ctr">
              <a:buNone/>
              <a:defRPr sz="2000">
                <a:solidFill>
                  <a:schemeClr val="tx1">
                    <a:lumMod val="65000"/>
                    <a:lumOff val="35000"/>
                  </a:schemeClr>
                </a:solidFill>
                <a:latin typeface="+mj-ea"/>
                <a:ea typeface="+mj-ea"/>
              </a:defRPr>
            </a:lvl1pPr>
          </a:lstStyle>
          <a:p>
            <a:r>
              <a:rPr kumimoji="1" lang="zh-CN" altLang="en-US" dirty="0"/>
              <a:t>演讲嘉宾</a:t>
            </a:r>
            <a:r>
              <a:rPr kumimoji="1" lang="en-US" altLang="zh-CN" dirty="0"/>
              <a:t>TITLE</a:t>
            </a:r>
            <a:r>
              <a:rPr kumimoji="1" lang="zh-CN" altLang="en-US" dirty="0"/>
              <a:t>   姓名</a:t>
            </a:r>
          </a:p>
        </p:txBody>
      </p:sp>
    </p:spTree>
    <p:extLst>
      <p:ext uri="{BB962C8B-B14F-4D97-AF65-F5344CB8AC3E}">
        <p14:creationId xmlns:p14="http://schemas.microsoft.com/office/powerpoint/2010/main" val="1808192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884AE07-6512-FF4D-ACCB-50051A251046}"/>
              </a:ext>
            </a:extLst>
          </p:cNvPr>
          <p:cNvGrpSpPr/>
          <p:nvPr userDrawn="1"/>
        </p:nvGrpSpPr>
        <p:grpSpPr>
          <a:xfrm>
            <a:off x="-4493079" y="-4493079"/>
            <a:ext cx="16748289" cy="11351079"/>
            <a:chOff x="-4493079" y="-4493079"/>
            <a:chExt cx="16748289" cy="11351079"/>
          </a:xfrm>
        </p:grpSpPr>
        <p:sp>
          <p:nvSpPr>
            <p:cNvPr id="4" name="矩形 3">
              <a:extLst>
                <a:ext uri="{FF2B5EF4-FFF2-40B4-BE49-F238E27FC236}">
                  <a16:creationId xmlns:a16="http://schemas.microsoft.com/office/drawing/2014/main" id="{6656083E-0CD4-A344-859B-3E6FB3C139B8}"/>
                </a:ext>
              </a:extLst>
            </p:cNvPr>
            <p:cNvSpPr/>
            <p:nvPr/>
          </p:nvSpPr>
          <p:spPr>
            <a:xfrm>
              <a:off x="0" y="-18844"/>
              <a:ext cx="12192000" cy="6876844"/>
            </a:xfrm>
            <a:prstGeom prst="rect">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A74A5B9A-0D2F-7941-A74D-B7DF20935983}"/>
                </a:ext>
              </a:extLst>
            </p:cNvPr>
            <p:cNvPicPr>
              <a:picLocks noChangeAspect="1"/>
            </p:cNvPicPr>
            <p:nvPr/>
          </p:nvPicPr>
          <p:blipFill rotWithShape="1">
            <a:blip r:embed="rId2">
              <a:alphaModFix amt="50000"/>
            </a:blip>
            <a:srcRect l="13628" b="25405"/>
            <a:stretch/>
          </p:blipFill>
          <p:spPr>
            <a:xfrm>
              <a:off x="-12103" y="4986039"/>
              <a:ext cx="2500976" cy="1871961"/>
            </a:xfrm>
            <a:prstGeom prst="rect">
              <a:avLst/>
            </a:prstGeom>
          </p:spPr>
        </p:pic>
        <p:sp>
          <p:nvSpPr>
            <p:cNvPr id="6" name="饼形 5">
              <a:extLst>
                <a:ext uri="{FF2B5EF4-FFF2-40B4-BE49-F238E27FC236}">
                  <a16:creationId xmlns:a16="http://schemas.microsoft.com/office/drawing/2014/main" id="{35FCE567-3A4D-A447-8D3C-20164CCD2EB1}"/>
                </a:ext>
              </a:extLst>
            </p:cNvPr>
            <p:cNvSpPr/>
            <p:nvPr/>
          </p:nvSpPr>
          <p:spPr>
            <a:xfrm rot="10800000">
              <a:off x="-4493079" y="-4493079"/>
              <a:ext cx="8986157" cy="8986157"/>
            </a:xfrm>
            <a:prstGeom prst="pie">
              <a:avLst>
                <a:gd name="adj1" fmla="val 10800000"/>
                <a:gd name="adj2" fmla="val 16200000"/>
              </a:avLst>
            </a:prstGeom>
            <a:solidFill>
              <a:srgbClr val="1E5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7" name="椭圆 6">
              <a:extLst>
                <a:ext uri="{FF2B5EF4-FFF2-40B4-BE49-F238E27FC236}">
                  <a16:creationId xmlns:a16="http://schemas.microsoft.com/office/drawing/2014/main" id="{3AF361FE-AD26-C04B-8A08-FFE622B86896}"/>
                </a:ext>
              </a:extLst>
            </p:cNvPr>
            <p:cNvSpPr>
              <a:spLocks noChangeAspect="1"/>
            </p:cNvSpPr>
            <p:nvPr/>
          </p:nvSpPr>
          <p:spPr>
            <a:xfrm>
              <a:off x="1094250" y="1579049"/>
              <a:ext cx="288000" cy="288000"/>
            </a:xfrm>
            <a:prstGeom prst="ellipse">
              <a:avLst/>
            </a:prstGeom>
            <a:noFill/>
            <a:ln w="101600">
              <a:solidFill>
                <a:srgbClr val="F46653">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3E6767C3-B7CA-584F-8702-ABAEAFDD2FF6}"/>
                </a:ext>
              </a:extLst>
            </p:cNvPr>
            <p:cNvSpPr>
              <a:spLocks noChangeAspect="1"/>
            </p:cNvSpPr>
            <p:nvPr/>
          </p:nvSpPr>
          <p:spPr>
            <a:xfrm>
              <a:off x="9982200" y="5715231"/>
              <a:ext cx="288000" cy="288000"/>
            </a:xfrm>
            <a:prstGeom prst="ellipse">
              <a:avLst/>
            </a:prstGeom>
            <a:noFill/>
            <a:ln w="63500">
              <a:solidFill>
                <a:srgbClr val="F46653">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0039515C-A49C-8A48-A5E0-D84C5E17DCA1}"/>
                </a:ext>
              </a:extLst>
            </p:cNvPr>
            <p:cNvSpPr>
              <a:spLocks noChangeAspect="1"/>
            </p:cNvSpPr>
            <p:nvPr/>
          </p:nvSpPr>
          <p:spPr>
            <a:xfrm>
              <a:off x="7950200" y="2057631"/>
              <a:ext cx="216000" cy="216000"/>
            </a:xfrm>
            <a:prstGeom prst="ellipse">
              <a:avLst/>
            </a:prstGeom>
            <a:noFill/>
            <a:ln w="38100">
              <a:solidFill>
                <a:srgbClr val="F466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连接符 9">
              <a:extLst>
                <a:ext uri="{FF2B5EF4-FFF2-40B4-BE49-F238E27FC236}">
                  <a16:creationId xmlns:a16="http://schemas.microsoft.com/office/drawing/2014/main" id="{C8A3A7F1-C9FC-894B-B7A7-7947CD81DB3E}"/>
                </a:ext>
              </a:extLst>
            </p:cNvPr>
            <p:cNvCxnSpPr>
              <a:cxnSpLocks/>
            </p:cNvCxnSpPr>
            <p:nvPr/>
          </p:nvCxnSpPr>
          <p:spPr>
            <a:xfrm flipH="1">
              <a:off x="3671824" y="5617810"/>
              <a:ext cx="945469" cy="958681"/>
            </a:xfrm>
            <a:prstGeom prst="line">
              <a:avLst/>
            </a:prstGeom>
            <a:ln w="25400" cap="rnd">
              <a:solidFill>
                <a:schemeClr val="bg1">
                  <a:alpha val="2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65B767C-2E87-4541-864F-ECBB057056C2}"/>
                </a:ext>
              </a:extLst>
            </p:cNvPr>
            <p:cNvPicPr>
              <a:picLocks noChangeAspect="1"/>
            </p:cNvPicPr>
            <p:nvPr/>
          </p:nvPicPr>
          <p:blipFill>
            <a:blip r:embed="rId3">
              <a:alphaModFix amt="50000"/>
            </a:blip>
            <a:stretch>
              <a:fillRect/>
            </a:stretch>
          </p:blipFill>
          <p:spPr>
            <a:xfrm>
              <a:off x="1720762" y="444029"/>
              <a:ext cx="909447" cy="909447"/>
            </a:xfrm>
            <a:prstGeom prst="rect">
              <a:avLst/>
            </a:prstGeom>
          </p:spPr>
        </p:pic>
        <p:pic>
          <p:nvPicPr>
            <p:cNvPr id="12" name="图片 11">
              <a:extLst>
                <a:ext uri="{FF2B5EF4-FFF2-40B4-BE49-F238E27FC236}">
                  <a16:creationId xmlns:a16="http://schemas.microsoft.com/office/drawing/2014/main" id="{46C26330-C9B8-094B-BE41-C2CB5CB0E0AD}"/>
                </a:ext>
              </a:extLst>
            </p:cNvPr>
            <p:cNvPicPr>
              <a:picLocks noChangeAspect="1"/>
            </p:cNvPicPr>
            <p:nvPr/>
          </p:nvPicPr>
          <p:blipFill>
            <a:blip r:embed="rId4">
              <a:alphaModFix amt="70000"/>
            </a:blip>
            <a:stretch>
              <a:fillRect/>
            </a:stretch>
          </p:blipFill>
          <p:spPr>
            <a:xfrm>
              <a:off x="11020262" y="4986039"/>
              <a:ext cx="1234948" cy="944372"/>
            </a:xfrm>
            <a:prstGeom prst="rect">
              <a:avLst/>
            </a:prstGeom>
          </p:spPr>
        </p:pic>
        <p:pic>
          <p:nvPicPr>
            <p:cNvPr id="13" name="图片 12">
              <a:extLst>
                <a:ext uri="{FF2B5EF4-FFF2-40B4-BE49-F238E27FC236}">
                  <a16:creationId xmlns:a16="http://schemas.microsoft.com/office/drawing/2014/main" id="{C07F37F1-15F6-554A-8FDD-E86084A626AF}"/>
                </a:ext>
              </a:extLst>
            </p:cNvPr>
            <p:cNvPicPr>
              <a:picLocks noChangeAspect="1"/>
            </p:cNvPicPr>
            <p:nvPr/>
          </p:nvPicPr>
          <p:blipFill>
            <a:blip r:embed="rId5">
              <a:alphaModFix amt="50000"/>
            </a:blip>
            <a:stretch>
              <a:fillRect/>
            </a:stretch>
          </p:blipFill>
          <p:spPr>
            <a:xfrm>
              <a:off x="9060588" y="622146"/>
              <a:ext cx="3042666" cy="553212"/>
            </a:xfrm>
            <a:prstGeom prst="rect">
              <a:avLst/>
            </a:prstGeom>
          </p:spPr>
        </p:pic>
        <p:cxnSp>
          <p:nvCxnSpPr>
            <p:cNvPr id="14" name="直线连接符 13">
              <a:extLst>
                <a:ext uri="{FF2B5EF4-FFF2-40B4-BE49-F238E27FC236}">
                  <a16:creationId xmlns:a16="http://schemas.microsoft.com/office/drawing/2014/main" id="{CF51C442-78BB-434D-8CB2-2C1C1FA5BB04}"/>
                </a:ext>
              </a:extLst>
            </p:cNvPr>
            <p:cNvCxnSpPr>
              <a:cxnSpLocks/>
            </p:cNvCxnSpPr>
            <p:nvPr/>
          </p:nvCxnSpPr>
          <p:spPr>
            <a:xfrm flipH="1">
              <a:off x="3695343" y="47188"/>
              <a:ext cx="1535804" cy="1568827"/>
            </a:xfrm>
            <a:prstGeom prst="line">
              <a:avLst/>
            </a:prstGeom>
            <a:ln w="25400" cap="rnd">
              <a:solidFill>
                <a:schemeClr val="bg1">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D8EC0C6D-028C-F644-8E17-27EB7B6DF4D9}"/>
                </a:ext>
              </a:extLst>
            </p:cNvPr>
            <p:cNvCxnSpPr>
              <a:cxnSpLocks/>
            </p:cNvCxnSpPr>
            <p:nvPr/>
          </p:nvCxnSpPr>
          <p:spPr>
            <a:xfrm flipH="1">
              <a:off x="8775510" y="2665808"/>
              <a:ext cx="2232650" cy="2267995"/>
            </a:xfrm>
            <a:prstGeom prst="line">
              <a:avLst/>
            </a:prstGeom>
            <a:ln w="12700" cap="rnd">
              <a:solidFill>
                <a:schemeClr val="bg1">
                  <a:alpha val="3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D72FB56F-9267-6D4A-A9C9-C7209D73E223}"/>
                </a:ext>
              </a:extLst>
            </p:cNvPr>
            <p:cNvCxnSpPr>
              <a:cxnSpLocks/>
            </p:cNvCxnSpPr>
            <p:nvPr/>
          </p:nvCxnSpPr>
          <p:spPr>
            <a:xfrm flipH="1">
              <a:off x="9810834" y="2375434"/>
              <a:ext cx="1305033" cy="1297770"/>
            </a:xfrm>
            <a:prstGeom prst="line">
              <a:avLst/>
            </a:prstGeom>
            <a:ln w="12700" cap="rnd">
              <a:solidFill>
                <a:schemeClr val="bg1">
                  <a:alpha val="2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1E7402A1-7DB1-7342-AECC-E15719CB014C}"/>
              </a:ext>
            </a:extLst>
          </p:cNvPr>
          <p:cNvSpPr>
            <a:spLocks noGrp="1"/>
          </p:cNvSpPr>
          <p:nvPr>
            <p:ph type="title" hasCustomPrompt="1"/>
          </p:nvPr>
        </p:nvSpPr>
        <p:spPr>
          <a:xfrm>
            <a:off x="838200" y="2592200"/>
            <a:ext cx="10515600" cy="929438"/>
          </a:xfrm>
          <a:prstGeom prst="rect">
            <a:avLst/>
          </a:prstGeom>
        </p:spPr>
        <p:txBody>
          <a:bodyPr/>
          <a:lstStyle>
            <a:lvl1pPr algn="ctr">
              <a:defRPr sz="6000" b="1">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会议演讲主题</a:t>
            </a:r>
          </a:p>
        </p:txBody>
      </p:sp>
      <p:sp>
        <p:nvSpPr>
          <p:cNvPr id="18" name="文本占位符 5">
            <a:extLst>
              <a:ext uri="{FF2B5EF4-FFF2-40B4-BE49-F238E27FC236}">
                <a16:creationId xmlns:a16="http://schemas.microsoft.com/office/drawing/2014/main" id="{7320F76F-B842-AD42-BCA7-4CB94097D854}"/>
              </a:ext>
            </a:extLst>
          </p:cNvPr>
          <p:cNvSpPr>
            <a:spLocks noGrp="1"/>
          </p:cNvSpPr>
          <p:nvPr>
            <p:ph type="body" sz="quarter" idx="10" hasCustomPrompt="1"/>
          </p:nvPr>
        </p:nvSpPr>
        <p:spPr>
          <a:xfrm>
            <a:off x="3967070" y="4768092"/>
            <a:ext cx="4262526" cy="361190"/>
          </a:xfrm>
          <a:prstGeom prst="rect">
            <a:avLst/>
          </a:prstGeom>
        </p:spPr>
        <p:txBody>
          <a:bodyPr anchor="ctr"/>
          <a:lstStyle>
            <a:lvl1pPr marL="0" indent="0" algn="ctr">
              <a:buNone/>
              <a:defRPr sz="2000">
                <a:solidFill>
                  <a:schemeClr val="bg1"/>
                </a:solidFill>
                <a:latin typeface="+mj-ea"/>
                <a:ea typeface="+mj-ea"/>
              </a:defRPr>
            </a:lvl1pPr>
          </a:lstStyle>
          <a:p>
            <a:r>
              <a:rPr kumimoji="1" lang="zh-CN" altLang="en-US" dirty="0"/>
              <a:t>演讲嘉宾</a:t>
            </a:r>
            <a:r>
              <a:rPr kumimoji="1" lang="en-US" altLang="zh-CN" dirty="0"/>
              <a:t>TITLE</a:t>
            </a:r>
            <a:r>
              <a:rPr kumimoji="1" lang="zh-CN" altLang="en-US" dirty="0"/>
              <a:t>   姓名</a:t>
            </a:r>
          </a:p>
        </p:txBody>
      </p:sp>
    </p:spTree>
    <p:extLst>
      <p:ext uri="{BB962C8B-B14F-4D97-AF65-F5344CB8AC3E}">
        <p14:creationId xmlns:p14="http://schemas.microsoft.com/office/powerpoint/2010/main" val="4269373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AD3D92A-0AC0-3743-99D5-907AEEF17547}"/>
              </a:ext>
            </a:extLst>
          </p:cNvPr>
          <p:cNvGrpSpPr/>
          <p:nvPr userDrawn="1"/>
        </p:nvGrpSpPr>
        <p:grpSpPr>
          <a:xfrm>
            <a:off x="-12103" y="0"/>
            <a:ext cx="12267313" cy="6858000"/>
            <a:chOff x="-12103" y="0"/>
            <a:chExt cx="12267313" cy="6858000"/>
          </a:xfrm>
        </p:grpSpPr>
        <p:pic>
          <p:nvPicPr>
            <p:cNvPr id="4" name="图片 3">
              <a:extLst>
                <a:ext uri="{FF2B5EF4-FFF2-40B4-BE49-F238E27FC236}">
                  <a16:creationId xmlns:a16="http://schemas.microsoft.com/office/drawing/2014/main" id="{7FD15B32-BACA-FE4C-85BC-F00A813B66D0}"/>
                </a:ext>
              </a:extLst>
            </p:cNvPr>
            <p:cNvPicPr>
              <a:picLocks noChangeAspect="1"/>
            </p:cNvPicPr>
            <p:nvPr/>
          </p:nvPicPr>
          <p:blipFill rotWithShape="1">
            <a:blip r:embed="rId2">
              <a:alphaModFix/>
            </a:blip>
            <a:srcRect l="8077" r="8077" b="16076"/>
            <a:stretch/>
          </p:blipFill>
          <p:spPr>
            <a:xfrm>
              <a:off x="0" y="0"/>
              <a:ext cx="12192000" cy="6857999"/>
            </a:xfrm>
            <a:prstGeom prst="rect">
              <a:avLst/>
            </a:prstGeom>
          </p:spPr>
        </p:pic>
        <p:sp>
          <p:nvSpPr>
            <p:cNvPr id="5" name="矩形 4">
              <a:extLst>
                <a:ext uri="{FF2B5EF4-FFF2-40B4-BE49-F238E27FC236}">
                  <a16:creationId xmlns:a16="http://schemas.microsoft.com/office/drawing/2014/main" id="{6E185752-8607-9D42-A417-CC341B79A778}"/>
                </a:ext>
              </a:extLst>
            </p:cNvPr>
            <p:cNvSpPr/>
            <p:nvPr/>
          </p:nvSpPr>
          <p:spPr>
            <a:xfrm>
              <a:off x="0" y="0"/>
              <a:ext cx="12192000" cy="6858000"/>
            </a:xfrm>
            <a:prstGeom prst="rect">
              <a:avLst/>
            </a:prstGeom>
            <a:solidFill>
              <a:srgbClr val="2164ED">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椭圆 5">
              <a:extLst>
                <a:ext uri="{FF2B5EF4-FFF2-40B4-BE49-F238E27FC236}">
                  <a16:creationId xmlns:a16="http://schemas.microsoft.com/office/drawing/2014/main" id="{6C2510FE-10FB-E442-9320-D924F0B7D1C9}"/>
                </a:ext>
              </a:extLst>
            </p:cNvPr>
            <p:cNvSpPr>
              <a:spLocks noChangeAspect="1"/>
            </p:cNvSpPr>
            <p:nvPr/>
          </p:nvSpPr>
          <p:spPr>
            <a:xfrm>
              <a:off x="800100" y="1651231"/>
              <a:ext cx="288000" cy="288000"/>
            </a:xfrm>
            <a:prstGeom prst="ellipse">
              <a:avLst/>
            </a:prstGeom>
            <a:noFill/>
            <a:ln w="101600">
              <a:solidFill>
                <a:srgbClr val="F46653">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85A18A1F-D832-AB4D-AE99-7B95497339F3}"/>
                </a:ext>
              </a:extLst>
            </p:cNvPr>
            <p:cNvSpPr>
              <a:spLocks noChangeAspect="1"/>
            </p:cNvSpPr>
            <p:nvPr/>
          </p:nvSpPr>
          <p:spPr>
            <a:xfrm>
              <a:off x="8063893" y="2272721"/>
              <a:ext cx="216000" cy="216000"/>
            </a:xfrm>
            <a:prstGeom prst="ellipse">
              <a:avLst/>
            </a:prstGeom>
            <a:noFill/>
            <a:ln w="38100">
              <a:solidFill>
                <a:srgbClr val="F466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a:extLst>
                <a:ext uri="{FF2B5EF4-FFF2-40B4-BE49-F238E27FC236}">
                  <a16:creationId xmlns:a16="http://schemas.microsoft.com/office/drawing/2014/main" id="{C7F89F17-E4FC-4042-96F2-42A03C54E977}"/>
                </a:ext>
              </a:extLst>
            </p:cNvPr>
            <p:cNvCxnSpPr>
              <a:cxnSpLocks/>
            </p:cNvCxnSpPr>
            <p:nvPr/>
          </p:nvCxnSpPr>
          <p:spPr>
            <a:xfrm flipH="1">
              <a:off x="3695343" y="47188"/>
              <a:ext cx="1535804" cy="1568827"/>
            </a:xfrm>
            <a:prstGeom prst="line">
              <a:avLst/>
            </a:prstGeom>
            <a:ln w="25400" cap="rnd">
              <a:solidFill>
                <a:schemeClr val="bg1">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3433F769-04BA-F043-9762-A9CA11523435}"/>
                </a:ext>
              </a:extLst>
            </p:cNvPr>
            <p:cNvCxnSpPr>
              <a:cxnSpLocks/>
            </p:cNvCxnSpPr>
            <p:nvPr/>
          </p:nvCxnSpPr>
          <p:spPr>
            <a:xfrm flipH="1">
              <a:off x="8775510" y="2665808"/>
              <a:ext cx="2232650" cy="2267995"/>
            </a:xfrm>
            <a:prstGeom prst="line">
              <a:avLst/>
            </a:prstGeom>
            <a:ln w="12700"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99879317-F208-ED40-B63A-1E507A037429}"/>
                </a:ext>
              </a:extLst>
            </p:cNvPr>
            <p:cNvCxnSpPr>
              <a:cxnSpLocks/>
            </p:cNvCxnSpPr>
            <p:nvPr/>
          </p:nvCxnSpPr>
          <p:spPr>
            <a:xfrm flipH="1">
              <a:off x="3426259" y="5767340"/>
              <a:ext cx="900081" cy="869699"/>
            </a:xfrm>
            <a:prstGeom prst="line">
              <a:avLst/>
            </a:prstGeom>
            <a:ln w="63500" cap="rnd">
              <a:solidFill>
                <a:srgbClr val="11357F">
                  <a:alpha val="70000"/>
                </a:srgbClr>
              </a:solidFill>
              <a:prstDash val="sysDot"/>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1E0C755-1FA7-8343-99B9-1FDED1982656}"/>
                </a:ext>
              </a:extLst>
            </p:cNvPr>
            <p:cNvPicPr>
              <a:picLocks noChangeAspect="1"/>
            </p:cNvPicPr>
            <p:nvPr/>
          </p:nvPicPr>
          <p:blipFill>
            <a:blip r:embed="rId3">
              <a:alphaModFix amt="30000"/>
            </a:blip>
            <a:stretch>
              <a:fillRect/>
            </a:stretch>
          </p:blipFill>
          <p:spPr>
            <a:xfrm>
              <a:off x="9063694" y="911982"/>
              <a:ext cx="3042666" cy="553212"/>
            </a:xfrm>
            <a:prstGeom prst="rect">
              <a:avLst/>
            </a:prstGeom>
          </p:spPr>
        </p:pic>
        <p:pic>
          <p:nvPicPr>
            <p:cNvPr id="13" name="图片 12">
              <a:extLst>
                <a:ext uri="{FF2B5EF4-FFF2-40B4-BE49-F238E27FC236}">
                  <a16:creationId xmlns:a16="http://schemas.microsoft.com/office/drawing/2014/main" id="{B359642A-EDCF-0142-8E3B-995A5FE6E7CB}"/>
                </a:ext>
              </a:extLst>
            </p:cNvPr>
            <p:cNvPicPr>
              <a:picLocks noChangeAspect="1"/>
            </p:cNvPicPr>
            <p:nvPr/>
          </p:nvPicPr>
          <p:blipFill>
            <a:blip r:embed="rId4">
              <a:alphaModFix amt="50000"/>
            </a:blip>
            <a:stretch>
              <a:fillRect/>
            </a:stretch>
          </p:blipFill>
          <p:spPr>
            <a:xfrm>
              <a:off x="1238385" y="555747"/>
              <a:ext cx="909447" cy="909447"/>
            </a:xfrm>
            <a:prstGeom prst="rect">
              <a:avLst/>
            </a:prstGeom>
          </p:spPr>
        </p:pic>
        <p:pic>
          <p:nvPicPr>
            <p:cNvPr id="14" name="图片 13">
              <a:extLst>
                <a:ext uri="{FF2B5EF4-FFF2-40B4-BE49-F238E27FC236}">
                  <a16:creationId xmlns:a16="http://schemas.microsoft.com/office/drawing/2014/main" id="{79A1D398-5EEE-4548-9A15-B5DD6744D883}"/>
                </a:ext>
              </a:extLst>
            </p:cNvPr>
            <p:cNvPicPr>
              <a:picLocks noChangeAspect="1"/>
            </p:cNvPicPr>
            <p:nvPr/>
          </p:nvPicPr>
          <p:blipFill rotWithShape="1">
            <a:blip r:embed="rId5">
              <a:alphaModFix amt="70000"/>
            </a:blip>
            <a:srcRect l="13628" b="25405"/>
            <a:stretch/>
          </p:blipFill>
          <p:spPr>
            <a:xfrm>
              <a:off x="-12103" y="4986039"/>
              <a:ext cx="2500976" cy="1871961"/>
            </a:xfrm>
            <a:prstGeom prst="rect">
              <a:avLst/>
            </a:prstGeom>
          </p:spPr>
        </p:pic>
        <p:pic>
          <p:nvPicPr>
            <p:cNvPr id="15" name="图片 14">
              <a:extLst>
                <a:ext uri="{FF2B5EF4-FFF2-40B4-BE49-F238E27FC236}">
                  <a16:creationId xmlns:a16="http://schemas.microsoft.com/office/drawing/2014/main" id="{9EC1E750-D6EF-A54D-A5AC-F5BCB8CFE30D}"/>
                </a:ext>
              </a:extLst>
            </p:cNvPr>
            <p:cNvPicPr>
              <a:picLocks noChangeAspect="1"/>
            </p:cNvPicPr>
            <p:nvPr/>
          </p:nvPicPr>
          <p:blipFill>
            <a:blip r:embed="rId6"/>
            <a:stretch>
              <a:fillRect/>
            </a:stretch>
          </p:blipFill>
          <p:spPr>
            <a:xfrm>
              <a:off x="11020262" y="4986039"/>
              <a:ext cx="1234948" cy="944372"/>
            </a:xfrm>
            <a:prstGeom prst="rect">
              <a:avLst/>
            </a:prstGeom>
          </p:spPr>
        </p:pic>
        <p:cxnSp>
          <p:nvCxnSpPr>
            <p:cNvPr id="16" name="直线连接符 15">
              <a:extLst>
                <a:ext uri="{FF2B5EF4-FFF2-40B4-BE49-F238E27FC236}">
                  <a16:creationId xmlns:a16="http://schemas.microsoft.com/office/drawing/2014/main" id="{0D7F95DB-1EA3-9E43-B304-7183DF90C3CB}"/>
                </a:ext>
              </a:extLst>
            </p:cNvPr>
            <p:cNvCxnSpPr>
              <a:cxnSpLocks/>
            </p:cNvCxnSpPr>
            <p:nvPr/>
          </p:nvCxnSpPr>
          <p:spPr>
            <a:xfrm flipH="1">
              <a:off x="9810834" y="2375434"/>
              <a:ext cx="1305033" cy="1297770"/>
            </a:xfrm>
            <a:prstGeom prst="line">
              <a:avLst/>
            </a:prstGeom>
            <a:ln w="12700" cap="rnd">
              <a:solidFill>
                <a:schemeClr val="bg1">
                  <a:alpha val="2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7" name="标题 1">
            <a:extLst>
              <a:ext uri="{FF2B5EF4-FFF2-40B4-BE49-F238E27FC236}">
                <a16:creationId xmlns:a16="http://schemas.microsoft.com/office/drawing/2014/main" id="{125A80FD-BFB8-9446-BE95-62904475E8A6}"/>
              </a:ext>
            </a:extLst>
          </p:cNvPr>
          <p:cNvSpPr>
            <a:spLocks noGrp="1"/>
          </p:cNvSpPr>
          <p:nvPr>
            <p:ph type="title" hasCustomPrompt="1"/>
          </p:nvPr>
        </p:nvSpPr>
        <p:spPr>
          <a:xfrm>
            <a:off x="838200" y="2592200"/>
            <a:ext cx="10515600" cy="929438"/>
          </a:xfrm>
          <a:prstGeom prst="rect">
            <a:avLst/>
          </a:prstGeom>
        </p:spPr>
        <p:txBody>
          <a:bodyPr/>
          <a:lstStyle>
            <a:lvl1pPr algn="ctr">
              <a:defRPr sz="6000" b="1">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会议演讲主题</a:t>
            </a:r>
          </a:p>
        </p:txBody>
      </p:sp>
      <p:sp>
        <p:nvSpPr>
          <p:cNvPr id="18" name="文本占位符 5">
            <a:extLst>
              <a:ext uri="{FF2B5EF4-FFF2-40B4-BE49-F238E27FC236}">
                <a16:creationId xmlns:a16="http://schemas.microsoft.com/office/drawing/2014/main" id="{97796953-BB2A-B74C-AAC6-855FF49A5CBF}"/>
              </a:ext>
            </a:extLst>
          </p:cNvPr>
          <p:cNvSpPr>
            <a:spLocks noGrp="1"/>
          </p:cNvSpPr>
          <p:nvPr>
            <p:ph type="body" sz="quarter" idx="10" hasCustomPrompt="1"/>
          </p:nvPr>
        </p:nvSpPr>
        <p:spPr>
          <a:xfrm>
            <a:off x="3967070" y="4768092"/>
            <a:ext cx="4262526" cy="361190"/>
          </a:xfrm>
          <a:prstGeom prst="rect">
            <a:avLst/>
          </a:prstGeom>
        </p:spPr>
        <p:txBody>
          <a:bodyPr anchor="ctr"/>
          <a:lstStyle>
            <a:lvl1pPr marL="0" indent="0" algn="ctr">
              <a:buNone/>
              <a:defRPr sz="2000">
                <a:solidFill>
                  <a:schemeClr val="bg1"/>
                </a:solidFill>
                <a:latin typeface="+mj-ea"/>
                <a:ea typeface="+mj-ea"/>
              </a:defRPr>
            </a:lvl1pPr>
          </a:lstStyle>
          <a:p>
            <a:r>
              <a:rPr kumimoji="1" lang="zh-CN" altLang="en-US" dirty="0"/>
              <a:t>演讲嘉宾</a:t>
            </a:r>
            <a:r>
              <a:rPr kumimoji="1" lang="en-US" altLang="zh-CN" dirty="0"/>
              <a:t>TITLE</a:t>
            </a:r>
            <a:r>
              <a:rPr kumimoji="1" lang="zh-CN" altLang="en-US" dirty="0"/>
              <a:t>   姓名</a:t>
            </a:r>
          </a:p>
        </p:txBody>
      </p:sp>
    </p:spTree>
    <p:extLst>
      <p:ext uri="{BB962C8B-B14F-4D97-AF65-F5344CB8AC3E}">
        <p14:creationId xmlns:p14="http://schemas.microsoft.com/office/powerpoint/2010/main" val="2219611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B902569-08C3-0943-A664-CB3B818EF05F}"/>
              </a:ext>
            </a:extLst>
          </p:cNvPr>
          <p:cNvPicPr>
            <a:picLocks noChangeAspect="1"/>
          </p:cNvPicPr>
          <p:nvPr userDrawn="1"/>
        </p:nvPicPr>
        <p:blipFill rotWithShape="1">
          <a:blip r:embed="rId2"/>
          <a:srcRect r="55729"/>
          <a:stretch/>
        </p:blipFill>
        <p:spPr>
          <a:xfrm>
            <a:off x="0" y="0"/>
            <a:ext cx="5397500" cy="6858000"/>
          </a:xfrm>
          <a:prstGeom prst="rect">
            <a:avLst/>
          </a:prstGeom>
        </p:spPr>
      </p:pic>
    </p:spTree>
    <p:extLst>
      <p:ext uri="{BB962C8B-B14F-4D97-AF65-F5344CB8AC3E}">
        <p14:creationId xmlns:p14="http://schemas.microsoft.com/office/powerpoint/2010/main" val="209411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弧 4">
            <a:extLst>
              <a:ext uri="{FF2B5EF4-FFF2-40B4-BE49-F238E27FC236}">
                <a16:creationId xmlns:a16="http://schemas.microsoft.com/office/drawing/2014/main" id="{30EF9F49-F043-6B4C-9C80-C021E3E5BC63}"/>
              </a:ext>
            </a:extLst>
          </p:cNvPr>
          <p:cNvSpPr>
            <a:spLocks noChangeAspect="1"/>
          </p:cNvSpPr>
          <p:nvPr userDrawn="1"/>
        </p:nvSpPr>
        <p:spPr>
          <a:xfrm>
            <a:off x="-958601" y="-635045"/>
            <a:ext cx="1639508"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2ACAC900-6BCB-8445-BF44-B425120FB9DF}"/>
              </a:ext>
            </a:extLst>
          </p:cNvPr>
          <p:cNvSpPr>
            <a:spLocks noChangeAspect="1"/>
          </p:cNvSpPr>
          <p:nvPr userDrawn="1"/>
        </p:nvSpPr>
        <p:spPr>
          <a:xfrm>
            <a:off x="182735" y="331547"/>
            <a:ext cx="471967"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7EAC1969-132C-AA4C-A2BB-FBC55CED3466}"/>
              </a:ext>
            </a:extLst>
          </p:cNvPr>
          <p:cNvSpPr>
            <a:spLocks noChangeAspect="1"/>
          </p:cNvSpPr>
          <p:nvPr userDrawn="1"/>
        </p:nvSpPr>
        <p:spPr>
          <a:xfrm>
            <a:off x="680907" y="397387"/>
            <a:ext cx="118800" cy="118800"/>
          </a:xfrm>
          <a:prstGeom prst="ellipse">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28A18FF3-62EF-4742-AF6B-276AC23AAB94}"/>
              </a:ext>
            </a:extLst>
          </p:cNvPr>
          <p:cNvSpPr/>
          <p:nvPr userDrawn="1"/>
        </p:nvSpPr>
        <p:spPr>
          <a:xfrm>
            <a:off x="92175" y="94149"/>
            <a:ext cx="181120" cy="18112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合 8">
            <a:extLst>
              <a:ext uri="{FF2B5EF4-FFF2-40B4-BE49-F238E27FC236}">
                <a16:creationId xmlns:a16="http://schemas.microsoft.com/office/drawing/2014/main" id="{7DF6CD2E-A6D1-B94A-96FA-BE3074C2CE37}"/>
              </a:ext>
            </a:extLst>
          </p:cNvPr>
          <p:cNvGrpSpPr/>
          <p:nvPr userDrawn="1"/>
        </p:nvGrpSpPr>
        <p:grpSpPr>
          <a:xfrm>
            <a:off x="-6076167" y="-774915"/>
            <a:ext cx="19041825" cy="7816661"/>
            <a:chOff x="-6076167" y="-774915"/>
            <a:chExt cx="19041825" cy="7816661"/>
          </a:xfrm>
        </p:grpSpPr>
        <p:sp>
          <p:nvSpPr>
            <p:cNvPr id="10" name="矩形 9">
              <a:extLst>
                <a:ext uri="{FF2B5EF4-FFF2-40B4-BE49-F238E27FC236}">
                  <a16:creationId xmlns:a16="http://schemas.microsoft.com/office/drawing/2014/main" id="{B3AD08DB-27BF-3D48-AC42-9DE3A74E53D7}"/>
                </a:ext>
              </a:extLst>
            </p:cNvPr>
            <p:cNvSpPr/>
            <p:nvPr/>
          </p:nvSpPr>
          <p:spPr>
            <a:xfrm>
              <a:off x="0" y="0"/>
              <a:ext cx="12192000" cy="6858000"/>
            </a:xfrm>
            <a:prstGeom prst="rect">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58E04595-C550-0B44-97AE-6D091F6BF8E4}"/>
                </a:ext>
              </a:extLst>
            </p:cNvPr>
            <p:cNvPicPr>
              <a:picLocks noChangeAspect="1"/>
            </p:cNvPicPr>
            <p:nvPr/>
          </p:nvPicPr>
          <p:blipFill>
            <a:blip r:embed="rId2"/>
            <a:stretch>
              <a:fillRect/>
            </a:stretch>
          </p:blipFill>
          <p:spPr>
            <a:xfrm>
              <a:off x="10997158" y="4610483"/>
              <a:ext cx="1968500" cy="406400"/>
            </a:xfrm>
            <a:prstGeom prst="rect">
              <a:avLst/>
            </a:prstGeom>
          </p:spPr>
        </p:pic>
        <p:sp>
          <p:nvSpPr>
            <p:cNvPr id="12" name="椭圆 11">
              <a:extLst>
                <a:ext uri="{FF2B5EF4-FFF2-40B4-BE49-F238E27FC236}">
                  <a16:creationId xmlns:a16="http://schemas.microsoft.com/office/drawing/2014/main" id="{A632070F-31FB-854B-B82D-56C9B8C30DB9}"/>
                </a:ext>
              </a:extLst>
            </p:cNvPr>
            <p:cNvSpPr/>
            <p:nvPr/>
          </p:nvSpPr>
          <p:spPr>
            <a:xfrm>
              <a:off x="-6076167" y="-774915"/>
              <a:ext cx="6808656" cy="6858000"/>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57A4EF6E-8696-F446-AD5E-D80A05F07CE6}"/>
                </a:ext>
              </a:extLst>
            </p:cNvPr>
            <p:cNvPicPr>
              <a:picLocks noChangeAspect="1"/>
            </p:cNvPicPr>
            <p:nvPr/>
          </p:nvPicPr>
          <p:blipFill>
            <a:blip r:embed="rId3">
              <a:alphaModFix amt="70000"/>
            </a:blip>
            <a:stretch>
              <a:fillRect/>
            </a:stretch>
          </p:blipFill>
          <p:spPr>
            <a:xfrm>
              <a:off x="-1226786" y="2242481"/>
              <a:ext cx="2082479" cy="1969301"/>
            </a:xfrm>
            <a:prstGeom prst="rect">
              <a:avLst/>
            </a:prstGeom>
          </p:spPr>
        </p:pic>
        <p:pic>
          <p:nvPicPr>
            <p:cNvPr id="14" name="图片 13">
              <a:extLst>
                <a:ext uri="{FF2B5EF4-FFF2-40B4-BE49-F238E27FC236}">
                  <a16:creationId xmlns:a16="http://schemas.microsoft.com/office/drawing/2014/main" id="{5A4EB5D9-0CE2-5747-A1A7-283E9E6A1798}"/>
                </a:ext>
              </a:extLst>
            </p:cNvPr>
            <p:cNvPicPr>
              <a:picLocks noChangeAspect="1"/>
            </p:cNvPicPr>
            <p:nvPr/>
          </p:nvPicPr>
          <p:blipFill>
            <a:blip r:embed="rId2"/>
            <a:stretch>
              <a:fillRect/>
            </a:stretch>
          </p:blipFill>
          <p:spPr>
            <a:xfrm>
              <a:off x="-99015" y="4546992"/>
              <a:ext cx="1968500" cy="406400"/>
            </a:xfrm>
            <a:prstGeom prst="rect">
              <a:avLst/>
            </a:prstGeom>
          </p:spPr>
        </p:pic>
        <p:cxnSp>
          <p:nvCxnSpPr>
            <p:cNvPr id="15" name="直线连接符 14">
              <a:extLst>
                <a:ext uri="{FF2B5EF4-FFF2-40B4-BE49-F238E27FC236}">
                  <a16:creationId xmlns:a16="http://schemas.microsoft.com/office/drawing/2014/main" id="{DD40AB2F-D782-6D42-BFDC-26B411663455}"/>
                </a:ext>
              </a:extLst>
            </p:cNvPr>
            <p:cNvCxnSpPr>
              <a:cxnSpLocks/>
            </p:cNvCxnSpPr>
            <p:nvPr/>
          </p:nvCxnSpPr>
          <p:spPr>
            <a:xfrm flipH="1">
              <a:off x="2913018" y="-47665"/>
              <a:ext cx="1356304" cy="1385383"/>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90F668E9-8A1A-4F42-9926-9B061095AC27}"/>
                </a:ext>
              </a:extLst>
            </p:cNvPr>
            <p:cNvCxnSpPr>
              <a:cxnSpLocks/>
            </p:cNvCxnSpPr>
            <p:nvPr/>
          </p:nvCxnSpPr>
          <p:spPr>
            <a:xfrm flipH="1">
              <a:off x="7586382" y="5656363"/>
              <a:ext cx="1356304" cy="1385383"/>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D91017E-C943-804E-B92A-D6401D3842CF}"/>
                </a:ext>
              </a:extLst>
            </p:cNvPr>
            <p:cNvSpPr txBox="1"/>
            <p:nvPr/>
          </p:nvSpPr>
          <p:spPr>
            <a:xfrm>
              <a:off x="1534332" y="-774915"/>
              <a:ext cx="184731" cy="369332"/>
            </a:xfrm>
            <a:prstGeom prst="rect">
              <a:avLst/>
            </a:prstGeom>
            <a:noFill/>
          </p:spPr>
          <p:txBody>
            <a:bodyPr wrap="none" rtlCol="0">
              <a:spAutoFit/>
            </a:bodyPr>
            <a:lstStyle/>
            <a:p>
              <a:endParaRPr kumimoji="1" lang="zh-CN" altLang="en-US" dirty="0"/>
            </a:p>
          </p:txBody>
        </p:sp>
        <p:pic>
          <p:nvPicPr>
            <p:cNvPr id="18" name="图片 17">
              <a:extLst>
                <a:ext uri="{FF2B5EF4-FFF2-40B4-BE49-F238E27FC236}">
                  <a16:creationId xmlns:a16="http://schemas.microsoft.com/office/drawing/2014/main" id="{66A213DA-5F23-2A49-B8DA-824132D45B40}"/>
                </a:ext>
              </a:extLst>
            </p:cNvPr>
            <p:cNvPicPr>
              <a:picLocks noChangeAspect="1"/>
            </p:cNvPicPr>
            <p:nvPr/>
          </p:nvPicPr>
          <p:blipFill rotWithShape="1">
            <a:blip r:embed="rId4">
              <a:biLevel thresh="50000"/>
              <a:alphaModFix amt="50000"/>
            </a:blip>
            <a:srcRect l="-10674" t="-1" r="-1" b="-10432"/>
            <a:stretch/>
          </p:blipFill>
          <p:spPr>
            <a:xfrm>
              <a:off x="7327263" y="1689897"/>
              <a:ext cx="3910573" cy="3381775"/>
            </a:xfrm>
            <a:prstGeom prst="rect">
              <a:avLst/>
            </a:prstGeom>
          </p:spPr>
        </p:pic>
        <p:pic>
          <p:nvPicPr>
            <p:cNvPr id="19" name="图片 18">
              <a:extLst>
                <a:ext uri="{FF2B5EF4-FFF2-40B4-BE49-F238E27FC236}">
                  <a16:creationId xmlns:a16="http://schemas.microsoft.com/office/drawing/2014/main" id="{7347B108-8B38-5249-90BE-1D8323499209}"/>
                </a:ext>
              </a:extLst>
            </p:cNvPr>
            <p:cNvPicPr>
              <a:picLocks noChangeAspect="1"/>
            </p:cNvPicPr>
            <p:nvPr/>
          </p:nvPicPr>
          <p:blipFill>
            <a:blip r:embed="rId5"/>
            <a:stretch>
              <a:fillRect/>
            </a:stretch>
          </p:blipFill>
          <p:spPr>
            <a:xfrm>
              <a:off x="8600819" y="1545448"/>
              <a:ext cx="483246" cy="483246"/>
            </a:xfrm>
            <a:prstGeom prst="rect">
              <a:avLst/>
            </a:prstGeom>
          </p:spPr>
        </p:pic>
      </p:grpSp>
    </p:spTree>
    <p:extLst>
      <p:ext uri="{BB962C8B-B14F-4D97-AF65-F5344CB8AC3E}">
        <p14:creationId xmlns:p14="http://schemas.microsoft.com/office/powerpoint/2010/main" val="852482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5" name="弧 4">
            <a:extLst>
              <a:ext uri="{FF2B5EF4-FFF2-40B4-BE49-F238E27FC236}">
                <a16:creationId xmlns:a16="http://schemas.microsoft.com/office/drawing/2014/main" id="{30EF9F49-F043-6B4C-9C80-C021E3E5BC63}"/>
              </a:ext>
            </a:extLst>
          </p:cNvPr>
          <p:cNvSpPr>
            <a:spLocks noChangeAspect="1"/>
          </p:cNvSpPr>
          <p:nvPr userDrawn="1"/>
        </p:nvSpPr>
        <p:spPr>
          <a:xfrm>
            <a:off x="-958601" y="-635045"/>
            <a:ext cx="1639508"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2ACAC900-6BCB-8445-BF44-B425120FB9DF}"/>
              </a:ext>
            </a:extLst>
          </p:cNvPr>
          <p:cNvSpPr>
            <a:spLocks noChangeAspect="1"/>
          </p:cNvSpPr>
          <p:nvPr userDrawn="1"/>
        </p:nvSpPr>
        <p:spPr>
          <a:xfrm>
            <a:off x="182735" y="331547"/>
            <a:ext cx="471967"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7EAC1969-132C-AA4C-A2BB-FBC55CED3466}"/>
              </a:ext>
            </a:extLst>
          </p:cNvPr>
          <p:cNvSpPr>
            <a:spLocks noChangeAspect="1"/>
          </p:cNvSpPr>
          <p:nvPr userDrawn="1"/>
        </p:nvSpPr>
        <p:spPr>
          <a:xfrm>
            <a:off x="680907" y="397387"/>
            <a:ext cx="118800" cy="118800"/>
          </a:xfrm>
          <a:prstGeom prst="ellipse">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28A18FF3-62EF-4742-AF6B-276AC23AAB94}"/>
              </a:ext>
            </a:extLst>
          </p:cNvPr>
          <p:cNvSpPr/>
          <p:nvPr userDrawn="1"/>
        </p:nvSpPr>
        <p:spPr>
          <a:xfrm>
            <a:off x="92175" y="94149"/>
            <a:ext cx="181120" cy="18112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65A6512-FB15-EC47-AC95-D6CD043DFE26}"/>
              </a:ext>
            </a:extLst>
          </p:cNvPr>
          <p:cNvSpPr>
            <a:spLocks noGrp="1"/>
          </p:cNvSpPr>
          <p:nvPr>
            <p:ph type="title"/>
          </p:nvPr>
        </p:nvSpPr>
        <p:spPr>
          <a:xfrm>
            <a:off x="916066" y="378004"/>
            <a:ext cx="7524549" cy="438389"/>
          </a:xfrm>
          <a:prstGeom prst="rect">
            <a:avLst/>
          </a:prstGeom>
        </p:spPr>
        <p:txBody>
          <a:bodyPr anchor="ctr"/>
          <a:lstStyle>
            <a:lvl1pPr>
              <a:defRPr sz="2400" b="1">
                <a:solidFill>
                  <a:schemeClr val="tx1">
                    <a:lumMod val="85000"/>
                    <a:lumOff val="15000"/>
                  </a:schemeClr>
                </a:solidFill>
              </a:defRPr>
            </a:lvl1pPr>
          </a:lstStyle>
          <a:p>
            <a:r>
              <a:rPr kumimoji="1" lang="zh-CN" altLang="en-US" dirty="0"/>
              <a:t>单击此处编辑母版标题样式</a:t>
            </a:r>
          </a:p>
        </p:txBody>
      </p:sp>
    </p:spTree>
    <p:extLst>
      <p:ext uri="{BB962C8B-B14F-4D97-AF65-F5344CB8AC3E}">
        <p14:creationId xmlns:p14="http://schemas.microsoft.com/office/powerpoint/2010/main" val="1231549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EF6A613-38E4-A948-A6C1-95356A15AFFF}" type="datetimeFigureOut">
              <a:rPr kumimoji="1" lang="zh-CN" altLang="en-US" smtClean="0"/>
              <a:t>2021/6/25</a:t>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8610600" y="6356350"/>
            <a:ext cx="2743200" cy="365125"/>
          </a:xfrm>
          <a:prstGeom prst="rect">
            <a:avLst/>
          </a:prstGeom>
        </p:spPr>
        <p:txBody>
          <a:bodyPr/>
          <a:lstStyle/>
          <a:p>
            <a:fld id="{19193687-9016-8D44-9871-D556A962274A}" type="slidenum">
              <a:rPr kumimoji="1" lang="zh-CN" altLang="en-US" smtClean="0"/>
              <a:t>‹#›</a:t>
            </a:fld>
            <a:endParaRPr kumimoji="1" lang="zh-CN" altLang="en-US"/>
          </a:p>
        </p:txBody>
      </p:sp>
    </p:spTree>
    <p:extLst>
      <p:ext uri="{BB962C8B-B14F-4D97-AF65-F5344CB8AC3E}">
        <p14:creationId xmlns:p14="http://schemas.microsoft.com/office/powerpoint/2010/main" val="1260150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6EF5856-1755-C743-B52A-A64F5475D8D8}"/>
              </a:ext>
            </a:extLst>
          </p:cNvPr>
          <p:cNvSpPr/>
          <p:nvPr userDrawn="1"/>
        </p:nvSpPr>
        <p:spPr>
          <a:xfrm>
            <a:off x="0" y="-9422"/>
            <a:ext cx="12192000" cy="6876844"/>
          </a:xfrm>
          <a:prstGeom prst="rect">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3B949F48-7C1B-7144-83EB-69924973B4F7}"/>
              </a:ext>
            </a:extLst>
          </p:cNvPr>
          <p:cNvSpPr/>
          <p:nvPr userDrawn="1"/>
        </p:nvSpPr>
        <p:spPr>
          <a:xfrm>
            <a:off x="3157318" y="2795030"/>
            <a:ext cx="7979867" cy="1323439"/>
          </a:xfrm>
          <a:prstGeom prst="rect">
            <a:avLst/>
          </a:prstGeom>
        </p:spPr>
        <p:txBody>
          <a:bodyPr wrap="square">
            <a:spAutoFit/>
          </a:bodyPr>
          <a:lstStyle/>
          <a:p>
            <a:r>
              <a:rPr kumimoji="1" lang="en-US" altLang="zh-CN" sz="8000" b="1" dirty="0">
                <a:solidFill>
                  <a:schemeClr val="bg1"/>
                </a:solidFill>
                <a:latin typeface="Arial" panose="020B0604020202020204" pitchFamily="34" charset="0"/>
                <a:ea typeface="微软雅黑"/>
                <a:cs typeface="Arial" panose="020B0604020202020204" pitchFamily="34" charset="0"/>
              </a:rPr>
              <a:t>THANK</a:t>
            </a:r>
            <a:r>
              <a:rPr kumimoji="1" lang="zh-CN" altLang="en-US" sz="8000" b="1" dirty="0">
                <a:solidFill>
                  <a:schemeClr val="bg1"/>
                </a:solidFill>
                <a:latin typeface="Arial" panose="020B0604020202020204" pitchFamily="34" charset="0"/>
                <a:ea typeface="微软雅黑"/>
                <a:cs typeface="Arial" panose="020B0604020202020204" pitchFamily="34" charset="0"/>
              </a:rPr>
              <a:t> </a:t>
            </a:r>
            <a:r>
              <a:rPr kumimoji="1" lang="en-US" altLang="zh-CN" sz="8000" b="1" dirty="0">
                <a:solidFill>
                  <a:schemeClr val="bg1"/>
                </a:solidFill>
                <a:latin typeface="Arial" panose="020B0604020202020204" pitchFamily="34" charset="0"/>
                <a:ea typeface="微软雅黑"/>
                <a:cs typeface="Arial" panose="020B0604020202020204" pitchFamily="34" charset="0"/>
              </a:rPr>
              <a:t>YOU</a:t>
            </a:r>
            <a:endParaRPr lang="zh-CN" altLang="en-US" sz="8000" b="1" dirty="0">
              <a:solidFill>
                <a:schemeClr val="bg1"/>
              </a:solidFill>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8456535B-5158-464C-B2A9-BFE32DE86531}"/>
              </a:ext>
            </a:extLst>
          </p:cNvPr>
          <p:cNvSpPr/>
          <p:nvPr userDrawn="1"/>
        </p:nvSpPr>
        <p:spPr>
          <a:xfrm>
            <a:off x="4206240" y="1514856"/>
            <a:ext cx="3779520" cy="3779520"/>
          </a:xfrm>
          <a:prstGeom prst="ellipse">
            <a:avLst/>
          </a:prstGeom>
          <a:noFill/>
          <a:ln w="38100" cap="rnd">
            <a:solidFill>
              <a:schemeClr val="bg1">
                <a:alpha val="2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E56DEE37-672F-F149-B668-82E74C35CDBA}"/>
              </a:ext>
            </a:extLst>
          </p:cNvPr>
          <p:cNvGrpSpPr/>
          <p:nvPr userDrawn="1"/>
        </p:nvGrpSpPr>
        <p:grpSpPr>
          <a:xfrm>
            <a:off x="127032" y="3215640"/>
            <a:ext cx="11980164" cy="426720"/>
            <a:chOff x="97536" y="3280907"/>
            <a:chExt cx="11980164" cy="426720"/>
          </a:xfrm>
        </p:grpSpPr>
        <p:grpSp>
          <p:nvGrpSpPr>
            <p:cNvPr id="8" name="组合 7">
              <a:extLst>
                <a:ext uri="{FF2B5EF4-FFF2-40B4-BE49-F238E27FC236}">
                  <a16:creationId xmlns:a16="http://schemas.microsoft.com/office/drawing/2014/main" id="{C7AB77EB-B655-A544-B8F7-09B77990EE88}"/>
                </a:ext>
              </a:extLst>
            </p:cNvPr>
            <p:cNvGrpSpPr/>
            <p:nvPr/>
          </p:nvGrpSpPr>
          <p:grpSpPr>
            <a:xfrm>
              <a:off x="9651492" y="3280907"/>
              <a:ext cx="2426208" cy="426720"/>
              <a:chOff x="9614916" y="3238235"/>
              <a:chExt cx="2426208" cy="426720"/>
            </a:xfrm>
          </p:grpSpPr>
          <p:cxnSp>
            <p:nvCxnSpPr>
              <p:cNvPr id="14" name="直线连接符 13">
                <a:extLst>
                  <a:ext uri="{FF2B5EF4-FFF2-40B4-BE49-F238E27FC236}">
                    <a16:creationId xmlns:a16="http://schemas.microsoft.com/office/drawing/2014/main" id="{382CEB5A-4049-0F46-B0CF-6BDB38DDFDB7}"/>
                  </a:ext>
                </a:extLst>
              </p:cNvPr>
              <p:cNvCxnSpPr/>
              <p:nvPr/>
            </p:nvCxnSpPr>
            <p:spPr>
              <a:xfrm>
                <a:off x="9614916" y="3238235"/>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EA8FC9D1-C355-664A-82FA-7DFE6C9601C4}"/>
                  </a:ext>
                </a:extLst>
              </p:cNvPr>
              <p:cNvCxnSpPr/>
              <p:nvPr/>
            </p:nvCxnSpPr>
            <p:spPr>
              <a:xfrm>
                <a:off x="9614916" y="3390357"/>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DF14DCBF-1BB1-F34F-B0B0-594EAD3B92A1}"/>
                  </a:ext>
                </a:extLst>
              </p:cNvPr>
              <p:cNvCxnSpPr/>
              <p:nvPr/>
            </p:nvCxnSpPr>
            <p:spPr>
              <a:xfrm>
                <a:off x="9614916" y="3530843"/>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BF6F478F-7392-2245-B4AB-C10A98F43E16}"/>
                  </a:ext>
                </a:extLst>
              </p:cNvPr>
              <p:cNvCxnSpPr/>
              <p:nvPr/>
            </p:nvCxnSpPr>
            <p:spPr>
              <a:xfrm>
                <a:off x="9614916" y="3664955"/>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D32346F-C705-AB4A-A627-D482224D4AD4}"/>
                </a:ext>
              </a:extLst>
            </p:cNvPr>
            <p:cNvGrpSpPr/>
            <p:nvPr/>
          </p:nvGrpSpPr>
          <p:grpSpPr>
            <a:xfrm>
              <a:off x="97536" y="3280907"/>
              <a:ext cx="2426208" cy="426720"/>
              <a:chOff x="9729216" y="3238235"/>
              <a:chExt cx="2426208" cy="426720"/>
            </a:xfrm>
          </p:grpSpPr>
          <p:cxnSp>
            <p:nvCxnSpPr>
              <p:cNvPr id="10" name="直线连接符 9">
                <a:extLst>
                  <a:ext uri="{FF2B5EF4-FFF2-40B4-BE49-F238E27FC236}">
                    <a16:creationId xmlns:a16="http://schemas.microsoft.com/office/drawing/2014/main" id="{AD03716A-74C1-9742-AACA-4EB12CD6950B}"/>
                  </a:ext>
                </a:extLst>
              </p:cNvPr>
              <p:cNvCxnSpPr/>
              <p:nvPr/>
            </p:nvCxnSpPr>
            <p:spPr>
              <a:xfrm>
                <a:off x="9729216" y="3238235"/>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30AC79A1-3CFB-4742-9091-72F2E8F6E8D2}"/>
                  </a:ext>
                </a:extLst>
              </p:cNvPr>
              <p:cNvCxnSpPr/>
              <p:nvPr/>
            </p:nvCxnSpPr>
            <p:spPr>
              <a:xfrm>
                <a:off x="9729216" y="3390357"/>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E436E6F5-4597-6F4D-8E2F-348DFB740480}"/>
                  </a:ext>
                </a:extLst>
              </p:cNvPr>
              <p:cNvCxnSpPr/>
              <p:nvPr/>
            </p:nvCxnSpPr>
            <p:spPr>
              <a:xfrm>
                <a:off x="9729216" y="3530843"/>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88C890C0-E169-804F-A28A-C938EDB29285}"/>
                  </a:ext>
                </a:extLst>
              </p:cNvPr>
              <p:cNvCxnSpPr/>
              <p:nvPr/>
            </p:nvCxnSpPr>
            <p:spPr>
              <a:xfrm>
                <a:off x="9729216" y="3664955"/>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19" name="弧 4">
            <a:extLst>
              <a:ext uri="{FF2B5EF4-FFF2-40B4-BE49-F238E27FC236}">
                <a16:creationId xmlns:a16="http://schemas.microsoft.com/office/drawing/2014/main" id="{B1129052-DFC5-4C7A-9AC6-2AB03CE22EDD}"/>
              </a:ext>
            </a:extLst>
          </p:cNvPr>
          <p:cNvSpPr>
            <a:spLocks noChangeAspect="1"/>
          </p:cNvSpPr>
          <p:nvPr userDrawn="1"/>
        </p:nvSpPr>
        <p:spPr>
          <a:xfrm>
            <a:off x="-958601" y="-635045"/>
            <a:ext cx="1639508"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196E7D9C-0D8D-4A3C-9F31-3C2B7E79F12C}"/>
              </a:ext>
            </a:extLst>
          </p:cNvPr>
          <p:cNvSpPr>
            <a:spLocks noChangeAspect="1"/>
          </p:cNvSpPr>
          <p:nvPr userDrawn="1"/>
        </p:nvSpPr>
        <p:spPr>
          <a:xfrm>
            <a:off x="182735" y="331547"/>
            <a:ext cx="471967"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饼形 5">
            <a:extLst>
              <a:ext uri="{FF2B5EF4-FFF2-40B4-BE49-F238E27FC236}">
                <a16:creationId xmlns:a16="http://schemas.microsoft.com/office/drawing/2014/main" id="{CAAAE478-285D-44AD-9F09-3E2342EB5F8E}"/>
              </a:ext>
            </a:extLst>
          </p:cNvPr>
          <p:cNvSpPr/>
          <p:nvPr userDrawn="1"/>
        </p:nvSpPr>
        <p:spPr>
          <a:xfrm rot="10800000">
            <a:off x="-4493078" y="-4454079"/>
            <a:ext cx="8986157" cy="8986157"/>
          </a:xfrm>
          <a:prstGeom prst="pie">
            <a:avLst>
              <a:gd name="adj1" fmla="val 10800000"/>
              <a:gd name="adj2" fmla="val 16200000"/>
            </a:avLst>
          </a:prstGeom>
          <a:solidFill>
            <a:srgbClr val="1E5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pic>
        <p:nvPicPr>
          <p:cNvPr id="22" name="图片 21">
            <a:extLst>
              <a:ext uri="{FF2B5EF4-FFF2-40B4-BE49-F238E27FC236}">
                <a16:creationId xmlns:a16="http://schemas.microsoft.com/office/drawing/2014/main" id="{D99537DF-8031-409C-9F9F-4128319410E2}"/>
              </a:ext>
            </a:extLst>
          </p:cNvPr>
          <p:cNvPicPr>
            <a:picLocks noChangeAspect="1"/>
          </p:cNvPicPr>
          <p:nvPr userDrawn="1"/>
        </p:nvPicPr>
        <p:blipFill>
          <a:blip r:embed="rId2">
            <a:alphaModFix amt="50000"/>
          </a:blip>
          <a:stretch>
            <a:fillRect/>
          </a:stretch>
        </p:blipFill>
        <p:spPr>
          <a:xfrm>
            <a:off x="1720762" y="444029"/>
            <a:ext cx="909447" cy="909447"/>
          </a:xfrm>
          <a:prstGeom prst="rect">
            <a:avLst/>
          </a:prstGeom>
        </p:spPr>
      </p:pic>
      <p:pic>
        <p:nvPicPr>
          <p:cNvPr id="23" name="图片 22">
            <a:extLst>
              <a:ext uri="{FF2B5EF4-FFF2-40B4-BE49-F238E27FC236}">
                <a16:creationId xmlns:a16="http://schemas.microsoft.com/office/drawing/2014/main" id="{00654B0D-B135-44A6-87A3-D320A32CE8C2}"/>
              </a:ext>
            </a:extLst>
          </p:cNvPr>
          <p:cNvPicPr>
            <a:picLocks noChangeAspect="1"/>
          </p:cNvPicPr>
          <p:nvPr userDrawn="1"/>
        </p:nvPicPr>
        <p:blipFill>
          <a:blip r:embed="rId3"/>
          <a:stretch>
            <a:fillRect/>
          </a:stretch>
        </p:blipFill>
        <p:spPr>
          <a:xfrm>
            <a:off x="8600819" y="1545448"/>
            <a:ext cx="483246" cy="483246"/>
          </a:xfrm>
          <a:prstGeom prst="rect">
            <a:avLst/>
          </a:prstGeom>
        </p:spPr>
      </p:pic>
      <p:pic>
        <p:nvPicPr>
          <p:cNvPr id="24" name="图片 23">
            <a:extLst>
              <a:ext uri="{FF2B5EF4-FFF2-40B4-BE49-F238E27FC236}">
                <a16:creationId xmlns:a16="http://schemas.microsoft.com/office/drawing/2014/main" id="{2227752C-F440-4E34-884B-56BC95721A30}"/>
              </a:ext>
            </a:extLst>
          </p:cNvPr>
          <p:cNvPicPr>
            <a:picLocks noChangeAspect="1"/>
          </p:cNvPicPr>
          <p:nvPr userDrawn="1"/>
        </p:nvPicPr>
        <p:blipFill rotWithShape="1">
          <a:blip r:embed="rId4">
            <a:alphaModFix amt="50000"/>
          </a:blip>
          <a:srcRect l="13628" b="25405"/>
          <a:stretch/>
        </p:blipFill>
        <p:spPr>
          <a:xfrm>
            <a:off x="-12103" y="4986039"/>
            <a:ext cx="2500976" cy="1871961"/>
          </a:xfrm>
          <a:prstGeom prst="rect">
            <a:avLst/>
          </a:prstGeom>
        </p:spPr>
      </p:pic>
      <p:pic>
        <p:nvPicPr>
          <p:cNvPr id="25" name="图片 24">
            <a:extLst>
              <a:ext uri="{FF2B5EF4-FFF2-40B4-BE49-F238E27FC236}">
                <a16:creationId xmlns:a16="http://schemas.microsoft.com/office/drawing/2014/main" id="{19CBE3AD-AAFF-40E0-B11B-77610075644A}"/>
              </a:ext>
            </a:extLst>
          </p:cNvPr>
          <p:cNvPicPr>
            <a:picLocks noChangeAspect="1"/>
          </p:cNvPicPr>
          <p:nvPr userDrawn="1"/>
        </p:nvPicPr>
        <p:blipFill>
          <a:blip r:embed="rId2">
            <a:alphaModFix amt="50000"/>
          </a:blip>
          <a:stretch>
            <a:fillRect/>
          </a:stretch>
        </p:blipFill>
        <p:spPr>
          <a:xfrm>
            <a:off x="-924934" y="3926773"/>
            <a:ext cx="2118532" cy="2118532"/>
          </a:xfrm>
          <a:prstGeom prst="rect">
            <a:avLst/>
          </a:prstGeom>
        </p:spPr>
      </p:pic>
    </p:spTree>
    <p:extLst>
      <p:ext uri="{BB962C8B-B14F-4D97-AF65-F5344CB8AC3E}">
        <p14:creationId xmlns:p14="http://schemas.microsoft.com/office/powerpoint/2010/main" val="453822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288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50" r:id="rId7"/>
    <p:sldLayoutId id="2147483655" r:id="rId8"/>
    <p:sldLayoutId id="214748366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baike.baidu.com/item/%E8%AE%A1%E7%AE%97%E6%9C%BA"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baike.baidu.com/item/CT"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baike.baidu.com/item/%E4%BF%A1%E5%99%AA%E6%AF%94/206685" TargetMode="External"/><Relationship Id="rId2" Type="http://schemas.openxmlformats.org/officeDocument/2006/relationships/hyperlink" Target="https://baike.baidu.com/item/%E5%9B%BE%E5%83%8F%E5%8E%8B%E7%BC%A9/8325585" TargetMode="External"/><Relationship Id="rId1" Type="http://schemas.openxmlformats.org/officeDocument/2006/relationships/slideLayout" Target="../slideLayouts/slideLayout7.xml"/><Relationship Id="rId4" Type="http://schemas.openxmlformats.org/officeDocument/2006/relationships/image" Target="../media/image36.gif"/></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hyperlink" Target="https://baike.baidu.com/item/%E5%9B%BE%E5%83%8F%E6%95%B0%E5%AD%97%E5%8C%96"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baike.baidu.com/item/%E6%AD%A3%E4%BA%A4%E5%8F%98%E6%8D%A2" TargetMode="External"/><Relationship Id="rId2" Type="http://schemas.openxmlformats.org/officeDocument/2006/relationships/hyperlink" Target="https://baike.baidu.com/item/%E6%95%B0%E5%AD%97%E5%9B%BE%E5%83%8F" TargetMode="Externa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hyperlink" Target="https://baike.baidu.com/item/%E7%A9%BA%E5%9F%9F" TargetMode="External"/><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hyperlink" Target="https://baike.baidu.com/item/%E9%A2%91%E5%9F%9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baike.baidu.com/item/%E5%9B%BE%E5%83%8F/773234" TargetMode="Externa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baike.baidu.com/item/%E9%98%88%E5%80%BC/7442398" TargetMode="Externa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hyperlink" Target="https://baike.baidu.com/item/%E8%BF%9B%E8%A1%8C/9989812" TargetMode="External"/><Relationship Id="rId2" Type="http://schemas.openxmlformats.org/officeDocument/2006/relationships/hyperlink" Target="https://baike.baidu.com/item/%E5%8F%8D%E6%98%A0/33121" TargetMode="Externa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hyperlink" Target="https://baike.baidu.com/item/%E5%9B%BE%E5%83%8F/773234" TargetMode="External"/><Relationship Id="rId4" Type="http://schemas.openxmlformats.org/officeDocument/2006/relationships/hyperlink" Target="https://baike.baidu.com/item/%E5%88%86%E6%9E%9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6.jpeg"/><Relationship Id="rId2" Type="http://schemas.openxmlformats.org/officeDocument/2006/relationships/oleObject" Target="../embeddings/oleObject5.bin"/><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6.bin"/><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7.bin"/><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4.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85.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baike.baidu.com/item/%E5%9B%BE%E5%83%8F%E6%95%B0%E5%AD%97%E5%8C%96" TargetMode="External"/><Relationship Id="rId2" Type="http://schemas.openxmlformats.org/officeDocument/2006/relationships/hyperlink" Target="https://baike.baidu.com/item/%E5%83%8F%E7%B4%A0/95084"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baike.baidu.com/item/%E6%95%B0%E5%AD%97%E8%AE%A1%E7%AE%97%E6%9C%BA/1531105" TargetMode="Externa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70.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web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12D40E1-E396-9448-8E7D-16C58029BDAF}"/>
              </a:ext>
            </a:extLst>
          </p:cNvPr>
          <p:cNvSpPr txBox="1"/>
          <p:nvPr/>
        </p:nvSpPr>
        <p:spPr>
          <a:xfrm>
            <a:off x="4448316" y="4361622"/>
            <a:ext cx="3714478" cy="400110"/>
          </a:xfrm>
          <a:prstGeom prst="rect">
            <a:avLst/>
          </a:prstGeom>
          <a:noFill/>
        </p:spPr>
        <p:txBody>
          <a:bodyPr wrap="none" rtlCol="0">
            <a:spAutoFit/>
          </a:bodyPr>
          <a:lstStyle/>
          <a:p>
            <a:pPr algn="ctr"/>
            <a:r>
              <a:rPr lang="zh-CN" altLang="en-US" sz="2000" dirty="0">
                <a:solidFill>
                  <a:schemeClr val="bg1"/>
                </a:solidFill>
                <a:latin typeface="微软雅黑"/>
                <a:cs typeface="微软雅黑"/>
              </a:rPr>
              <a:t>报告人：人工智能学院 李洁     </a:t>
            </a:r>
          </a:p>
        </p:txBody>
      </p:sp>
      <p:sp>
        <p:nvSpPr>
          <p:cNvPr id="5" name="文本框 4">
            <a:extLst>
              <a:ext uri="{FF2B5EF4-FFF2-40B4-BE49-F238E27FC236}">
                <a16:creationId xmlns:a16="http://schemas.microsoft.com/office/drawing/2014/main" id="{63EE165A-7157-F54E-AAD9-3DFE34F81AEC}"/>
              </a:ext>
            </a:extLst>
          </p:cNvPr>
          <p:cNvSpPr txBox="1"/>
          <p:nvPr/>
        </p:nvSpPr>
        <p:spPr>
          <a:xfrm>
            <a:off x="463699" y="2414377"/>
            <a:ext cx="11264622" cy="1005019"/>
          </a:xfrm>
          <a:prstGeom prst="rect">
            <a:avLst/>
          </a:prstGeom>
          <a:noFill/>
        </p:spPr>
        <p:txBody>
          <a:bodyPr wrap="none" rtlCol="0">
            <a:spAutoFit/>
          </a:bodyPr>
          <a:lstStyle/>
          <a:p>
            <a:pPr algn="ctr">
              <a:lnSpc>
                <a:spcPct val="120000"/>
              </a:lnSpc>
            </a:pPr>
            <a:r>
              <a:rPr kumimoji="1" lang="zh-CN" altLang="en-US" sz="5400" b="1" dirty="0">
                <a:solidFill>
                  <a:schemeClr val="bg1"/>
                </a:solidFill>
                <a:latin typeface="Microsoft YaHei" charset="-122"/>
                <a:ea typeface="Microsoft YaHei" charset="-122"/>
                <a:cs typeface="Microsoft YaHei" charset="-122"/>
              </a:rPr>
              <a:t>基于深度空间变换的旧照片复原技术</a:t>
            </a:r>
          </a:p>
        </p:txBody>
      </p:sp>
      <p:sp>
        <p:nvSpPr>
          <p:cNvPr id="2" name="文本框 1">
            <a:extLst>
              <a:ext uri="{FF2B5EF4-FFF2-40B4-BE49-F238E27FC236}">
                <a16:creationId xmlns:a16="http://schemas.microsoft.com/office/drawing/2014/main" id="{9E2119A2-6C49-414D-BD25-B2450AB7FFC0}"/>
              </a:ext>
            </a:extLst>
          </p:cNvPr>
          <p:cNvSpPr txBox="1"/>
          <p:nvPr/>
        </p:nvSpPr>
        <p:spPr>
          <a:xfrm>
            <a:off x="9229594" y="4884664"/>
            <a:ext cx="5572125" cy="1754326"/>
          </a:xfrm>
          <a:prstGeom prst="rect">
            <a:avLst/>
          </a:prstGeom>
          <a:noFill/>
        </p:spPr>
        <p:txBody>
          <a:bodyPr wrap="square" rtlCol="0">
            <a:spAutoFit/>
          </a:bodyPr>
          <a:lstStyle/>
          <a:p>
            <a:r>
              <a:rPr lang="zh-CN" altLang="en-US" dirty="0">
                <a:solidFill>
                  <a:schemeClr val="bg1"/>
                </a:solidFill>
              </a:rPr>
              <a:t>小组成员：</a:t>
            </a:r>
            <a:endParaRPr lang="en-US" altLang="zh-CN" dirty="0">
              <a:solidFill>
                <a:schemeClr val="bg1"/>
              </a:solidFill>
            </a:endParaRPr>
          </a:p>
          <a:p>
            <a:r>
              <a:rPr lang="zh-CN" altLang="en-US" dirty="0">
                <a:solidFill>
                  <a:schemeClr val="bg1"/>
                </a:solidFill>
              </a:rPr>
              <a:t>人工智能学院 杜    昊  </a:t>
            </a:r>
            <a:endParaRPr lang="en-US" altLang="zh-CN" dirty="0">
              <a:solidFill>
                <a:schemeClr val="bg1"/>
              </a:solidFill>
            </a:endParaRPr>
          </a:p>
          <a:p>
            <a:r>
              <a:rPr lang="zh-CN" altLang="en-US" dirty="0">
                <a:solidFill>
                  <a:schemeClr val="bg1"/>
                </a:solidFill>
              </a:rPr>
              <a:t>人工智能学院 李    洁  </a:t>
            </a:r>
            <a:endParaRPr lang="en-US" altLang="zh-CN" dirty="0">
              <a:solidFill>
                <a:schemeClr val="bg1"/>
              </a:solidFill>
            </a:endParaRPr>
          </a:p>
          <a:p>
            <a:r>
              <a:rPr lang="zh-CN" altLang="en-US" dirty="0">
                <a:solidFill>
                  <a:schemeClr val="bg1"/>
                </a:solidFill>
              </a:rPr>
              <a:t>人工智能学院</a:t>
            </a:r>
            <a:r>
              <a:rPr lang="en-US" altLang="zh-CN" dirty="0">
                <a:solidFill>
                  <a:schemeClr val="bg1"/>
                </a:solidFill>
              </a:rPr>
              <a:t> </a:t>
            </a:r>
            <a:r>
              <a:rPr lang="zh-CN" altLang="en-US" dirty="0">
                <a:solidFill>
                  <a:schemeClr val="bg1"/>
                </a:solidFill>
              </a:rPr>
              <a:t>辛    月</a:t>
            </a:r>
            <a:endParaRPr lang="en-US" altLang="zh-CN" dirty="0">
              <a:solidFill>
                <a:schemeClr val="bg1"/>
              </a:solidFill>
            </a:endParaRPr>
          </a:p>
          <a:p>
            <a:r>
              <a:rPr lang="zh-CN" altLang="en-US" dirty="0">
                <a:solidFill>
                  <a:schemeClr val="bg1"/>
                </a:solidFill>
              </a:rPr>
              <a:t>人工智能学院</a:t>
            </a:r>
            <a:r>
              <a:rPr lang="en-US" altLang="zh-CN" dirty="0">
                <a:solidFill>
                  <a:schemeClr val="bg1"/>
                </a:solidFill>
              </a:rPr>
              <a:t> </a:t>
            </a:r>
            <a:r>
              <a:rPr lang="zh-CN" altLang="en-US" dirty="0">
                <a:solidFill>
                  <a:schemeClr val="bg1"/>
                </a:solidFill>
              </a:rPr>
              <a:t>王一舟 </a:t>
            </a:r>
            <a:endParaRPr lang="en-US" altLang="zh-CN" dirty="0">
              <a:solidFill>
                <a:schemeClr val="bg1"/>
              </a:solidFill>
            </a:endParaRPr>
          </a:p>
          <a:p>
            <a:r>
              <a:rPr lang="zh-CN" altLang="en-US" dirty="0">
                <a:solidFill>
                  <a:schemeClr val="bg1"/>
                </a:solidFill>
              </a:rPr>
              <a:t>人工智能学院</a:t>
            </a:r>
            <a:r>
              <a:rPr lang="en-US" altLang="zh-CN" dirty="0">
                <a:solidFill>
                  <a:schemeClr val="bg1"/>
                </a:solidFill>
              </a:rPr>
              <a:t> </a:t>
            </a:r>
            <a:r>
              <a:rPr lang="zh-CN" altLang="en-US" dirty="0">
                <a:solidFill>
                  <a:schemeClr val="bg1"/>
                </a:solidFill>
              </a:rPr>
              <a:t>严中圣</a:t>
            </a:r>
          </a:p>
        </p:txBody>
      </p:sp>
    </p:spTree>
    <p:extLst>
      <p:ext uri="{BB962C8B-B14F-4D97-AF65-F5344CB8AC3E}">
        <p14:creationId xmlns:p14="http://schemas.microsoft.com/office/powerpoint/2010/main" val="50551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A82B0-9EE0-A043-AB8F-1E13F67E9844}"/>
              </a:ext>
            </a:extLst>
          </p:cNvPr>
          <p:cNvSpPr txBox="1"/>
          <p:nvPr/>
        </p:nvSpPr>
        <p:spPr>
          <a:xfrm>
            <a:off x="917118" y="337355"/>
            <a:ext cx="9720000" cy="461665"/>
          </a:xfrm>
          <a:prstGeom prst="rect">
            <a:avLst/>
          </a:prstGeom>
          <a:noFill/>
          <a:ln w="9525" cap="flat" cmpd="sng">
            <a:noFill/>
            <a:prstDash val="solid"/>
            <a:miter/>
          </a:ln>
        </p:spPr>
        <p:txBody>
          <a:bodyPr vert="horz" wrap="square" lIns="91440" tIns="45720" rIns="91440" bIns="45720"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Microsoft YaHei" charset="-122"/>
                <a:ea typeface="Microsoft YaHei"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数字图像处理介绍</a:t>
            </a:r>
            <a:endParaRPr lang="zh-CN" altLang="en-US" dirty="0">
              <a:solidFill>
                <a:srgbClr val="0074EB"/>
              </a:solidFill>
              <a:latin typeface="Microsoft YaHei" panose="020B0503020204020204" pitchFamily="34" charset="-122"/>
              <a:ea typeface="Microsoft YaHei" panose="020B0503020204020204" pitchFamily="34" charset="-122"/>
            </a:endParaRPr>
          </a:p>
        </p:txBody>
      </p:sp>
      <p:grpSp>
        <p:nvGrpSpPr>
          <p:cNvPr id="8" name="Group 4">
            <a:extLst>
              <a:ext uri="{FF2B5EF4-FFF2-40B4-BE49-F238E27FC236}">
                <a16:creationId xmlns:a16="http://schemas.microsoft.com/office/drawing/2014/main" id="{5CFEBD45-6D7B-4289-B23B-2BA262AC78AC}"/>
              </a:ext>
            </a:extLst>
          </p:cNvPr>
          <p:cNvGrpSpPr>
            <a:grpSpLocks/>
          </p:cNvGrpSpPr>
          <p:nvPr/>
        </p:nvGrpSpPr>
        <p:grpSpPr bwMode="auto">
          <a:xfrm>
            <a:off x="1941486" y="712816"/>
            <a:ext cx="8076157" cy="3462524"/>
            <a:chOff x="384" y="1344"/>
            <a:chExt cx="5622" cy="2857"/>
          </a:xfrm>
        </p:grpSpPr>
        <p:grpSp>
          <p:nvGrpSpPr>
            <p:cNvPr id="9" name="Group 5">
              <a:extLst>
                <a:ext uri="{FF2B5EF4-FFF2-40B4-BE49-F238E27FC236}">
                  <a16:creationId xmlns:a16="http://schemas.microsoft.com/office/drawing/2014/main" id="{B747D8F2-8D51-4190-8F3D-C4F50A090714}"/>
                </a:ext>
              </a:extLst>
            </p:cNvPr>
            <p:cNvGrpSpPr>
              <a:grpSpLocks/>
            </p:cNvGrpSpPr>
            <p:nvPr/>
          </p:nvGrpSpPr>
          <p:grpSpPr bwMode="auto">
            <a:xfrm>
              <a:off x="384" y="1344"/>
              <a:ext cx="5622" cy="2857"/>
              <a:chOff x="240" y="1288"/>
              <a:chExt cx="5622" cy="2857"/>
            </a:xfrm>
          </p:grpSpPr>
          <p:grpSp>
            <p:nvGrpSpPr>
              <p:cNvPr id="11" name="Group 6">
                <a:extLst>
                  <a:ext uri="{FF2B5EF4-FFF2-40B4-BE49-F238E27FC236}">
                    <a16:creationId xmlns:a16="http://schemas.microsoft.com/office/drawing/2014/main" id="{8B08CC65-2356-4107-9AFE-D80EB8B8E1A7}"/>
                  </a:ext>
                </a:extLst>
              </p:cNvPr>
              <p:cNvGrpSpPr>
                <a:grpSpLocks/>
              </p:cNvGrpSpPr>
              <p:nvPr/>
            </p:nvGrpSpPr>
            <p:grpSpPr bwMode="auto">
              <a:xfrm>
                <a:off x="240" y="1776"/>
                <a:ext cx="3312" cy="2369"/>
                <a:chOff x="240" y="1776"/>
                <a:chExt cx="3312" cy="2369"/>
              </a:xfrm>
            </p:grpSpPr>
            <p:sp>
              <p:nvSpPr>
                <p:cNvPr id="38" name="Text Box 7">
                  <a:extLst>
                    <a:ext uri="{FF2B5EF4-FFF2-40B4-BE49-F238E27FC236}">
                      <a16:creationId xmlns:a16="http://schemas.microsoft.com/office/drawing/2014/main" id="{1BA881E2-C43D-48FB-A893-1475F1EAB785}"/>
                    </a:ext>
                  </a:extLst>
                </p:cNvPr>
                <p:cNvSpPr txBox="1">
                  <a:spLocks noChangeArrowheads="1"/>
                </p:cNvSpPr>
                <p:nvPr/>
              </p:nvSpPr>
              <p:spPr bwMode="auto">
                <a:xfrm>
                  <a:off x="1344" y="3840"/>
                  <a:ext cx="91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dirty="0">
                      <a:solidFill>
                        <a:schemeClr val="folHlink"/>
                      </a:solidFill>
                      <a:latin typeface="Times New Roman" panose="02020603050405020304" pitchFamily="18" charset="0"/>
                    </a:rPr>
                    <a:t>模拟图像</a:t>
                  </a:r>
                </a:p>
              </p:txBody>
            </p:sp>
            <p:pic>
              <p:nvPicPr>
                <p:cNvPr id="39" name="Picture 8" descr="中国使馆0">
                  <a:extLst>
                    <a:ext uri="{FF2B5EF4-FFF2-40B4-BE49-F238E27FC236}">
                      <a16:creationId xmlns:a16="http://schemas.microsoft.com/office/drawing/2014/main" id="{5D7B13A0-29D2-4CD6-BA24-A892E8BD8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1776"/>
                  <a:ext cx="3312" cy="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9">
                <a:extLst>
                  <a:ext uri="{FF2B5EF4-FFF2-40B4-BE49-F238E27FC236}">
                    <a16:creationId xmlns:a16="http://schemas.microsoft.com/office/drawing/2014/main" id="{5F681E38-A3EA-47E4-BE8A-33565004AF45}"/>
                  </a:ext>
                </a:extLst>
              </p:cNvPr>
              <p:cNvGrpSpPr>
                <a:grpSpLocks/>
              </p:cNvGrpSpPr>
              <p:nvPr/>
            </p:nvGrpSpPr>
            <p:grpSpPr bwMode="auto">
              <a:xfrm>
                <a:off x="2304" y="1288"/>
                <a:ext cx="3558" cy="2772"/>
                <a:chOff x="2304" y="1288"/>
                <a:chExt cx="3558" cy="2772"/>
              </a:xfrm>
            </p:grpSpPr>
            <p:grpSp>
              <p:nvGrpSpPr>
                <p:cNvPr id="13" name="Group 10">
                  <a:extLst>
                    <a:ext uri="{FF2B5EF4-FFF2-40B4-BE49-F238E27FC236}">
                      <a16:creationId xmlns:a16="http://schemas.microsoft.com/office/drawing/2014/main" id="{B1DC9383-CB1B-42D1-8024-CF4D7E62CF93}"/>
                    </a:ext>
                  </a:extLst>
                </p:cNvPr>
                <p:cNvGrpSpPr>
                  <a:grpSpLocks/>
                </p:cNvGrpSpPr>
                <p:nvPr/>
              </p:nvGrpSpPr>
              <p:grpSpPr bwMode="auto">
                <a:xfrm>
                  <a:off x="3744" y="1929"/>
                  <a:ext cx="1536" cy="1488"/>
                  <a:chOff x="3792" y="2208"/>
                  <a:chExt cx="1536" cy="1488"/>
                </a:xfrm>
              </p:grpSpPr>
              <p:sp>
                <p:nvSpPr>
                  <p:cNvPr id="29" name="Rectangle 11" descr="大网格">
                    <a:extLst>
                      <a:ext uri="{FF2B5EF4-FFF2-40B4-BE49-F238E27FC236}">
                        <a16:creationId xmlns:a16="http://schemas.microsoft.com/office/drawing/2014/main" id="{4A444515-9EE9-40F2-BDE0-4838756080B5}"/>
                      </a:ext>
                    </a:extLst>
                  </p:cNvPr>
                  <p:cNvSpPr>
                    <a:spLocks noChangeArrowheads="1"/>
                  </p:cNvSpPr>
                  <p:nvPr/>
                </p:nvSpPr>
                <p:spPr bwMode="auto">
                  <a:xfrm>
                    <a:off x="3792" y="2208"/>
                    <a:ext cx="1536" cy="1488"/>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0" name="Line 12">
                    <a:extLst>
                      <a:ext uri="{FF2B5EF4-FFF2-40B4-BE49-F238E27FC236}">
                        <a16:creationId xmlns:a16="http://schemas.microsoft.com/office/drawing/2014/main" id="{3BBD2D78-F53C-4C37-8E31-2B4D5F9581F9}"/>
                      </a:ext>
                    </a:extLst>
                  </p:cNvPr>
                  <p:cNvSpPr>
                    <a:spLocks noChangeShapeType="1"/>
                  </p:cNvSpPr>
                  <p:nvPr/>
                </p:nvSpPr>
                <p:spPr bwMode="auto">
                  <a:xfrm>
                    <a:off x="3792" y="2592"/>
                    <a:ext cx="153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13">
                    <a:extLst>
                      <a:ext uri="{FF2B5EF4-FFF2-40B4-BE49-F238E27FC236}">
                        <a16:creationId xmlns:a16="http://schemas.microsoft.com/office/drawing/2014/main" id="{8BA54D6D-AFB1-4112-9777-582DED9C8BDC}"/>
                      </a:ext>
                    </a:extLst>
                  </p:cNvPr>
                  <p:cNvSpPr>
                    <a:spLocks noChangeShapeType="1"/>
                  </p:cNvSpPr>
                  <p:nvPr/>
                </p:nvSpPr>
                <p:spPr bwMode="auto">
                  <a:xfrm>
                    <a:off x="3792" y="2976"/>
                    <a:ext cx="153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4">
                    <a:extLst>
                      <a:ext uri="{FF2B5EF4-FFF2-40B4-BE49-F238E27FC236}">
                        <a16:creationId xmlns:a16="http://schemas.microsoft.com/office/drawing/2014/main" id="{E2243290-B315-40AA-B538-3B243BFB2840}"/>
                      </a:ext>
                    </a:extLst>
                  </p:cNvPr>
                  <p:cNvSpPr>
                    <a:spLocks noChangeShapeType="1"/>
                  </p:cNvSpPr>
                  <p:nvPr/>
                </p:nvSpPr>
                <p:spPr bwMode="auto">
                  <a:xfrm>
                    <a:off x="3792" y="3360"/>
                    <a:ext cx="153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5">
                    <a:extLst>
                      <a:ext uri="{FF2B5EF4-FFF2-40B4-BE49-F238E27FC236}">
                        <a16:creationId xmlns:a16="http://schemas.microsoft.com/office/drawing/2014/main" id="{78FA5C45-50AD-4187-9821-CFFF6043E77B}"/>
                      </a:ext>
                    </a:extLst>
                  </p:cNvPr>
                  <p:cNvSpPr>
                    <a:spLocks noChangeShapeType="1"/>
                  </p:cNvSpPr>
                  <p:nvPr/>
                </p:nvSpPr>
                <p:spPr bwMode="auto">
                  <a:xfrm>
                    <a:off x="4176" y="2208"/>
                    <a:ext cx="0" cy="14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6">
                    <a:extLst>
                      <a:ext uri="{FF2B5EF4-FFF2-40B4-BE49-F238E27FC236}">
                        <a16:creationId xmlns:a16="http://schemas.microsoft.com/office/drawing/2014/main" id="{16C73E11-16CA-404D-BEEF-FC927A96B985}"/>
                      </a:ext>
                    </a:extLst>
                  </p:cNvPr>
                  <p:cNvSpPr>
                    <a:spLocks noChangeShapeType="1"/>
                  </p:cNvSpPr>
                  <p:nvPr/>
                </p:nvSpPr>
                <p:spPr bwMode="auto">
                  <a:xfrm>
                    <a:off x="4560" y="2208"/>
                    <a:ext cx="0" cy="14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7">
                    <a:extLst>
                      <a:ext uri="{FF2B5EF4-FFF2-40B4-BE49-F238E27FC236}">
                        <a16:creationId xmlns:a16="http://schemas.microsoft.com/office/drawing/2014/main" id="{99397B6A-26FD-4C8B-9179-229D1FCEE786}"/>
                      </a:ext>
                    </a:extLst>
                  </p:cNvPr>
                  <p:cNvSpPr>
                    <a:spLocks noChangeShapeType="1"/>
                  </p:cNvSpPr>
                  <p:nvPr/>
                </p:nvSpPr>
                <p:spPr bwMode="auto">
                  <a:xfrm>
                    <a:off x="4944" y="2208"/>
                    <a:ext cx="0" cy="14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Text Box 18">
                    <a:extLst>
                      <a:ext uri="{FF2B5EF4-FFF2-40B4-BE49-F238E27FC236}">
                        <a16:creationId xmlns:a16="http://schemas.microsoft.com/office/drawing/2014/main" id="{3583DE8E-2626-4B95-8CD3-28827EADB596}"/>
                      </a:ext>
                    </a:extLst>
                  </p:cNvPr>
                  <p:cNvSpPr txBox="1">
                    <a:spLocks noChangeArrowheads="1"/>
                  </p:cNvSpPr>
                  <p:nvPr/>
                </p:nvSpPr>
                <p:spPr bwMode="auto">
                  <a:xfrm>
                    <a:off x="4608" y="2303"/>
                    <a:ext cx="38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a:solidFill>
                          <a:schemeClr val="folHlink"/>
                        </a:solidFill>
                        <a:latin typeface="Times New Roman" panose="02020603050405020304" pitchFamily="18" charset="0"/>
                      </a:rPr>
                      <a:t>196</a:t>
                    </a:r>
                  </a:p>
                </p:txBody>
              </p:sp>
              <p:sp>
                <p:nvSpPr>
                  <p:cNvPr id="37" name="Text Box 19">
                    <a:extLst>
                      <a:ext uri="{FF2B5EF4-FFF2-40B4-BE49-F238E27FC236}">
                        <a16:creationId xmlns:a16="http://schemas.microsoft.com/office/drawing/2014/main" id="{A13E5870-CAC2-45D4-9460-8DF4ADEE32EE}"/>
                      </a:ext>
                    </a:extLst>
                  </p:cNvPr>
                  <p:cNvSpPr txBox="1">
                    <a:spLocks noChangeArrowheads="1"/>
                  </p:cNvSpPr>
                  <p:nvPr/>
                </p:nvSpPr>
                <p:spPr bwMode="auto">
                  <a:xfrm>
                    <a:off x="3840" y="3408"/>
                    <a:ext cx="28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dirty="0">
                        <a:solidFill>
                          <a:schemeClr val="folHlink"/>
                        </a:solidFill>
                        <a:latin typeface="Times New Roman" panose="02020603050405020304" pitchFamily="18" charset="0"/>
                      </a:rPr>
                      <a:t>43</a:t>
                    </a:r>
                  </a:p>
                </p:txBody>
              </p:sp>
            </p:grpSp>
            <p:sp>
              <p:nvSpPr>
                <p:cNvPr id="14" name="Text Box 20">
                  <a:extLst>
                    <a:ext uri="{FF2B5EF4-FFF2-40B4-BE49-F238E27FC236}">
                      <a16:creationId xmlns:a16="http://schemas.microsoft.com/office/drawing/2014/main" id="{C9265558-24AC-446D-A35A-5953EC813CBF}"/>
                    </a:ext>
                  </a:extLst>
                </p:cNvPr>
                <p:cNvSpPr txBox="1">
                  <a:spLocks noChangeArrowheads="1"/>
                </p:cNvSpPr>
                <p:nvPr/>
              </p:nvSpPr>
              <p:spPr bwMode="auto">
                <a:xfrm>
                  <a:off x="4992" y="1497"/>
                  <a:ext cx="4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solidFill>
                        <a:schemeClr val="folHlink"/>
                      </a:solidFill>
                      <a:latin typeface="Times New Roman" panose="02020603050405020304" pitchFamily="18" charset="0"/>
                    </a:rPr>
                    <a:t>灰度</a:t>
                  </a:r>
                </a:p>
              </p:txBody>
            </p:sp>
            <p:grpSp>
              <p:nvGrpSpPr>
                <p:cNvPr id="15" name="Group 21">
                  <a:extLst>
                    <a:ext uri="{FF2B5EF4-FFF2-40B4-BE49-F238E27FC236}">
                      <a16:creationId xmlns:a16="http://schemas.microsoft.com/office/drawing/2014/main" id="{2CF392D3-AFA0-407E-94B0-E49999758A7C}"/>
                    </a:ext>
                  </a:extLst>
                </p:cNvPr>
                <p:cNvGrpSpPr>
                  <a:grpSpLocks/>
                </p:cNvGrpSpPr>
                <p:nvPr/>
              </p:nvGrpSpPr>
              <p:grpSpPr bwMode="auto">
                <a:xfrm>
                  <a:off x="4752" y="1593"/>
                  <a:ext cx="288" cy="480"/>
                  <a:chOff x="4752" y="1593"/>
                  <a:chExt cx="288" cy="480"/>
                </a:xfrm>
              </p:grpSpPr>
              <p:sp>
                <p:nvSpPr>
                  <p:cNvPr id="27" name="Line 22">
                    <a:extLst>
                      <a:ext uri="{FF2B5EF4-FFF2-40B4-BE49-F238E27FC236}">
                        <a16:creationId xmlns:a16="http://schemas.microsoft.com/office/drawing/2014/main" id="{14FB65FF-89AF-4E7C-8E69-4C8B2828F5CB}"/>
                      </a:ext>
                    </a:extLst>
                  </p:cNvPr>
                  <p:cNvSpPr>
                    <a:spLocks noChangeShapeType="1"/>
                  </p:cNvSpPr>
                  <p:nvPr/>
                </p:nvSpPr>
                <p:spPr bwMode="auto">
                  <a:xfrm>
                    <a:off x="4896" y="1593"/>
                    <a:ext cx="1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3">
                    <a:extLst>
                      <a:ext uri="{FF2B5EF4-FFF2-40B4-BE49-F238E27FC236}">
                        <a16:creationId xmlns:a16="http://schemas.microsoft.com/office/drawing/2014/main" id="{4B5DFE86-91D6-45AD-8E91-C76A4C6618F0}"/>
                      </a:ext>
                    </a:extLst>
                  </p:cNvPr>
                  <p:cNvSpPr>
                    <a:spLocks noChangeShapeType="1"/>
                  </p:cNvSpPr>
                  <p:nvPr/>
                </p:nvSpPr>
                <p:spPr bwMode="auto">
                  <a:xfrm flipH="1">
                    <a:off x="4752" y="1593"/>
                    <a:ext cx="144" cy="48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 name="Text Box 24">
                  <a:extLst>
                    <a:ext uri="{FF2B5EF4-FFF2-40B4-BE49-F238E27FC236}">
                      <a16:creationId xmlns:a16="http://schemas.microsoft.com/office/drawing/2014/main" id="{0F40E8AC-37E4-49FA-88E5-6C6DA482F641}"/>
                    </a:ext>
                  </a:extLst>
                </p:cNvPr>
                <p:cNvSpPr txBox="1">
                  <a:spLocks noChangeArrowheads="1"/>
                </p:cNvSpPr>
                <p:nvPr/>
              </p:nvSpPr>
              <p:spPr bwMode="auto">
                <a:xfrm>
                  <a:off x="5430" y="2612"/>
                  <a:ext cx="4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dirty="0">
                      <a:solidFill>
                        <a:schemeClr val="folHlink"/>
                      </a:solidFill>
                      <a:latin typeface="Times New Roman" panose="02020603050405020304" pitchFamily="18" charset="0"/>
                    </a:rPr>
                    <a:t>像素</a:t>
                  </a:r>
                </a:p>
              </p:txBody>
            </p:sp>
            <p:grpSp>
              <p:nvGrpSpPr>
                <p:cNvPr id="17" name="Group 25">
                  <a:extLst>
                    <a:ext uri="{FF2B5EF4-FFF2-40B4-BE49-F238E27FC236}">
                      <a16:creationId xmlns:a16="http://schemas.microsoft.com/office/drawing/2014/main" id="{289B9DBD-2292-49F2-8898-BE29E33BD321}"/>
                    </a:ext>
                  </a:extLst>
                </p:cNvPr>
                <p:cNvGrpSpPr>
                  <a:grpSpLocks/>
                </p:cNvGrpSpPr>
                <p:nvPr/>
              </p:nvGrpSpPr>
              <p:grpSpPr bwMode="auto">
                <a:xfrm>
                  <a:off x="4656" y="2889"/>
                  <a:ext cx="798" cy="336"/>
                  <a:chOff x="4656" y="2889"/>
                  <a:chExt cx="798" cy="336"/>
                </a:xfrm>
              </p:grpSpPr>
              <p:sp>
                <p:nvSpPr>
                  <p:cNvPr id="25" name="Line 26">
                    <a:extLst>
                      <a:ext uri="{FF2B5EF4-FFF2-40B4-BE49-F238E27FC236}">
                        <a16:creationId xmlns:a16="http://schemas.microsoft.com/office/drawing/2014/main" id="{B0506781-FEC9-4638-9DAC-394315F4D33D}"/>
                      </a:ext>
                    </a:extLst>
                  </p:cNvPr>
                  <p:cNvSpPr>
                    <a:spLocks noChangeShapeType="1"/>
                  </p:cNvSpPr>
                  <p:nvPr/>
                </p:nvSpPr>
                <p:spPr bwMode="auto">
                  <a:xfrm flipH="1">
                    <a:off x="4656" y="2889"/>
                    <a:ext cx="768" cy="336"/>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7">
                    <a:extLst>
                      <a:ext uri="{FF2B5EF4-FFF2-40B4-BE49-F238E27FC236}">
                        <a16:creationId xmlns:a16="http://schemas.microsoft.com/office/drawing/2014/main" id="{A59A8757-BB54-4029-9D1D-302386649F51}"/>
                      </a:ext>
                    </a:extLst>
                  </p:cNvPr>
                  <p:cNvSpPr>
                    <a:spLocks noChangeShapeType="1"/>
                  </p:cNvSpPr>
                  <p:nvPr/>
                </p:nvSpPr>
                <p:spPr bwMode="auto">
                  <a:xfrm flipH="1">
                    <a:off x="5040" y="2928"/>
                    <a:ext cx="414" cy="297"/>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 name="Text Box 28">
                  <a:extLst>
                    <a:ext uri="{FF2B5EF4-FFF2-40B4-BE49-F238E27FC236}">
                      <a16:creationId xmlns:a16="http://schemas.microsoft.com/office/drawing/2014/main" id="{EF99086B-6FF9-458C-8431-08754F82A3D3}"/>
                    </a:ext>
                  </a:extLst>
                </p:cNvPr>
                <p:cNvSpPr txBox="1">
                  <a:spLocks noChangeArrowheads="1"/>
                </p:cNvSpPr>
                <p:nvPr/>
              </p:nvSpPr>
              <p:spPr bwMode="auto">
                <a:xfrm>
                  <a:off x="4214" y="3812"/>
                  <a:ext cx="76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dirty="0">
                      <a:solidFill>
                        <a:schemeClr val="folHlink"/>
                      </a:solidFill>
                      <a:latin typeface="Times New Roman" panose="02020603050405020304" pitchFamily="18" charset="0"/>
                    </a:rPr>
                    <a:t>数字图像</a:t>
                  </a:r>
                </a:p>
              </p:txBody>
            </p:sp>
            <p:grpSp>
              <p:nvGrpSpPr>
                <p:cNvPr id="19" name="Group 29">
                  <a:extLst>
                    <a:ext uri="{FF2B5EF4-FFF2-40B4-BE49-F238E27FC236}">
                      <a16:creationId xmlns:a16="http://schemas.microsoft.com/office/drawing/2014/main" id="{5D6A9A20-5EEC-492C-9A33-7CC9AEA61122}"/>
                    </a:ext>
                  </a:extLst>
                </p:cNvPr>
                <p:cNvGrpSpPr>
                  <a:grpSpLocks/>
                </p:cNvGrpSpPr>
                <p:nvPr/>
              </p:nvGrpSpPr>
              <p:grpSpPr bwMode="auto">
                <a:xfrm>
                  <a:off x="2304" y="2832"/>
                  <a:ext cx="1576" cy="976"/>
                  <a:chOff x="2304" y="2832"/>
                  <a:chExt cx="1576" cy="976"/>
                </a:xfrm>
              </p:grpSpPr>
              <p:sp>
                <p:nvSpPr>
                  <p:cNvPr id="23" name="Freeform 30">
                    <a:extLst>
                      <a:ext uri="{FF2B5EF4-FFF2-40B4-BE49-F238E27FC236}">
                        <a16:creationId xmlns:a16="http://schemas.microsoft.com/office/drawing/2014/main" id="{4263FE55-1A92-4A1B-A715-4EA507114528}"/>
                      </a:ext>
                    </a:extLst>
                  </p:cNvPr>
                  <p:cNvSpPr>
                    <a:spLocks/>
                  </p:cNvSpPr>
                  <p:nvPr/>
                </p:nvSpPr>
                <p:spPr bwMode="auto">
                  <a:xfrm>
                    <a:off x="2304" y="2832"/>
                    <a:ext cx="1576" cy="976"/>
                  </a:xfrm>
                  <a:custGeom>
                    <a:avLst/>
                    <a:gdLst>
                      <a:gd name="T0" fmla="*/ 88 w 1576"/>
                      <a:gd name="T1" fmla="*/ 88 h 976"/>
                      <a:gd name="T2" fmla="*/ 136 w 1576"/>
                      <a:gd name="T3" fmla="*/ 136 h 976"/>
                      <a:gd name="T4" fmla="*/ 904 w 1576"/>
                      <a:gd name="T5" fmla="*/ 904 h 976"/>
                      <a:gd name="T6" fmla="*/ 1576 w 1576"/>
                      <a:gd name="T7" fmla="*/ 568 h 976"/>
                      <a:gd name="T8" fmla="*/ 0 60000 65536"/>
                      <a:gd name="T9" fmla="*/ 0 60000 65536"/>
                      <a:gd name="T10" fmla="*/ 0 60000 65536"/>
                      <a:gd name="T11" fmla="*/ 0 60000 65536"/>
                      <a:gd name="T12" fmla="*/ 0 w 1576"/>
                      <a:gd name="T13" fmla="*/ 0 h 976"/>
                      <a:gd name="T14" fmla="*/ 1576 w 1576"/>
                      <a:gd name="T15" fmla="*/ 976 h 976"/>
                    </a:gdLst>
                    <a:ahLst/>
                    <a:cxnLst>
                      <a:cxn ang="T8">
                        <a:pos x="T0" y="T1"/>
                      </a:cxn>
                      <a:cxn ang="T9">
                        <a:pos x="T2" y="T3"/>
                      </a:cxn>
                      <a:cxn ang="T10">
                        <a:pos x="T4" y="T5"/>
                      </a:cxn>
                      <a:cxn ang="T11">
                        <a:pos x="T6" y="T7"/>
                      </a:cxn>
                    </a:cxnLst>
                    <a:rect l="T12" t="T13" r="T14" b="T15"/>
                    <a:pathLst>
                      <a:path w="1576" h="976">
                        <a:moveTo>
                          <a:pt x="88" y="88"/>
                        </a:moveTo>
                        <a:cubicBezTo>
                          <a:pt x="44" y="44"/>
                          <a:pt x="0" y="0"/>
                          <a:pt x="136" y="136"/>
                        </a:cubicBezTo>
                        <a:cubicBezTo>
                          <a:pt x="272" y="272"/>
                          <a:pt x="664" y="832"/>
                          <a:pt x="904" y="904"/>
                        </a:cubicBezTo>
                        <a:cubicBezTo>
                          <a:pt x="1144" y="976"/>
                          <a:pt x="1464" y="624"/>
                          <a:pt x="1576" y="568"/>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 name="Oval 31">
                    <a:extLst>
                      <a:ext uri="{FF2B5EF4-FFF2-40B4-BE49-F238E27FC236}">
                        <a16:creationId xmlns:a16="http://schemas.microsoft.com/office/drawing/2014/main" id="{DF4AD1BE-0BD7-45F7-BFD5-62CBBBB182E7}"/>
                      </a:ext>
                    </a:extLst>
                  </p:cNvPr>
                  <p:cNvSpPr>
                    <a:spLocks noChangeArrowheads="1"/>
                  </p:cNvSpPr>
                  <p:nvPr/>
                </p:nvSpPr>
                <p:spPr bwMode="auto">
                  <a:xfrm>
                    <a:off x="2304" y="2832"/>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20" name="Group 32">
                  <a:extLst>
                    <a:ext uri="{FF2B5EF4-FFF2-40B4-BE49-F238E27FC236}">
                      <a16:creationId xmlns:a16="http://schemas.microsoft.com/office/drawing/2014/main" id="{FDA645FE-5567-4045-88B0-D00791C41AFC}"/>
                    </a:ext>
                  </a:extLst>
                </p:cNvPr>
                <p:cNvGrpSpPr>
                  <a:grpSpLocks/>
                </p:cNvGrpSpPr>
                <p:nvPr/>
              </p:nvGrpSpPr>
              <p:grpSpPr bwMode="auto">
                <a:xfrm>
                  <a:off x="2736" y="1288"/>
                  <a:ext cx="2016" cy="728"/>
                  <a:chOff x="2736" y="1288"/>
                  <a:chExt cx="2016" cy="728"/>
                </a:xfrm>
              </p:grpSpPr>
              <p:sp>
                <p:nvSpPr>
                  <p:cNvPr id="21" name="Freeform 33">
                    <a:extLst>
                      <a:ext uri="{FF2B5EF4-FFF2-40B4-BE49-F238E27FC236}">
                        <a16:creationId xmlns:a16="http://schemas.microsoft.com/office/drawing/2014/main" id="{94035A2E-E239-408F-A5E0-89C4BB0C9A21}"/>
                      </a:ext>
                    </a:extLst>
                  </p:cNvPr>
                  <p:cNvSpPr>
                    <a:spLocks/>
                  </p:cNvSpPr>
                  <p:nvPr/>
                </p:nvSpPr>
                <p:spPr bwMode="auto">
                  <a:xfrm>
                    <a:off x="2784" y="1288"/>
                    <a:ext cx="1968" cy="728"/>
                  </a:xfrm>
                  <a:custGeom>
                    <a:avLst/>
                    <a:gdLst>
                      <a:gd name="T0" fmla="*/ 0 w 2352"/>
                      <a:gd name="T1" fmla="*/ 686 h 824"/>
                      <a:gd name="T2" fmla="*/ 1044 w 2352"/>
                      <a:gd name="T3" fmla="*/ 7 h 824"/>
                      <a:gd name="T4" fmla="*/ 1968 w 2352"/>
                      <a:gd name="T5" fmla="*/ 728 h 824"/>
                      <a:gd name="T6" fmla="*/ 0 60000 65536"/>
                      <a:gd name="T7" fmla="*/ 0 60000 65536"/>
                      <a:gd name="T8" fmla="*/ 0 60000 65536"/>
                      <a:gd name="T9" fmla="*/ 0 w 2352"/>
                      <a:gd name="T10" fmla="*/ 0 h 824"/>
                      <a:gd name="T11" fmla="*/ 2352 w 2352"/>
                      <a:gd name="T12" fmla="*/ 824 h 824"/>
                    </a:gdLst>
                    <a:ahLst/>
                    <a:cxnLst>
                      <a:cxn ang="T6">
                        <a:pos x="T0" y="T1"/>
                      </a:cxn>
                      <a:cxn ang="T7">
                        <a:pos x="T2" y="T3"/>
                      </a:cxn>
                      <a:cxn ang="T8">
                        <a:pos x="T4" y="T5"/>
                      </a:cxn>
                    </a:cxnLst>
                    <a:rect l="T9" t="T10" r="T11" b="T12"/>
                    <a:pathLst>
                      <a:path w="2352" h="824">
                        <a:moveTo>
                          <a:pt x="0" y="776"/>
                        </a:moveTo>
                        <a:cubicBezTo>
                          <a:pt x="428" y="388"/>
                          <a:pt x="856" y="0"/>
                          <a:pt x="1248" y="8"/>
                        </a:cubicBezTo>
                        <a:cubicBezTo>
                          <a:pt x="1640" y="16"/>
                          <a:pt x="2168" y="688"/>
                          <a:pt x="2352" y="824"/>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 name="Oval 34">
                    <a:extLst>
                      <a:ext uri="{FF2B5EF4-FFF2-40B4-BE49-F238E27FC236}">
                        <a16:creationId xmlns:a16="http://schemas.microsoft.com/office/drawing/2014/main" id="{B59CAAC1-1E73-4FCB-B5DB-67C622B60D01}"/>
                      </a:ext>
                    </a:extLst>
                  </p:cNvPr>
                  <p:cNvSpPr>
                    <a:spLocks noChangeArrowheads="1"/>
                  </p:cNvSpPr>
                  <p:nvPr/>
                </p:nvSpPr>
                <p:spPr bwMode="auto">
                  <a:xfrm>
                    <a:off x="2736" y="1920"/>
                    <a:ext cx="96" cy="96"/>
                  </a:xfrm>
                  <a:prstGeom prst="ellipse">
                    <a:avLst/>
                  </a:prstGeom>
                  <a:solidFill>
                    <a:schemeClr val="accent1"/>
                  </a:solidFill>
                  <a:ln w="12700" cap="sq">
                    <a:solidFill>
                      <a:schemeClr val="tx1"/>
                    </a:solidFill>
                    <a:round/>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sp>
          <p:nvSpPr>
            <p:cNvPr id="10" name="Text Box 35">
              <a:extLst>
                <a:ext uri="{FF2B5EF4-FFF2-40B4-BE49-F238E27FC236}">
                  <a16:creationId xmlns:a16="http://schemas.microsoft.com/office/drawing/2014/main" id="{B485C741-EA59-4B87-9315-DE6E771D18D0}"/>
                </a:ext>
              </a:extLst>
            </p:cNvPr>
            <p:cNvSpPr txBox="1">
              <a:spLocks noChangeArrowheads="1"/>
            </p:cNvSpPr>
            <p:nvPr/>
          </p:nvSpPr>
          <p:spPr bwMode="auto">
            <a:xfrm>
              <a:off x="1488" y="1632"/>
              <a:ext cx="268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000" b="1">
                <a:solidFill>
                  <a:schemeClr val="folHlink"/>
                </a:solidFill>
                <a:latin typeface="楷体_GB2312" pitchFamily="49" charset="-122"/>
                <a:ea typeface="楷体_GB2312" pitchFamily="49" charset="-122"/>
              </a:endParaRPr>
            </a:p>
          </p:txBody>
        </p:sp>
      </p:grpSp>
      <p:grpSp>
        <p:nvGrpSpPr>
          <p:cNvPr id="40" name="Group 36">
            <a:extLst>
              <a:ext uri="{FF2B5EF4-FFF2-40B4-BE49-F238E27FC236}">
                <a16:creationId xmlns:a16="http://schemas.microsoft.com/office/drawing/2014/main" id="{7DBB68C1-0CDB-42F5-8291-9112664B82B7}"/>
              </a:ext>
            </a:extLst>
          </p:cNvPr>
          <p:cNvGrpSpPr>
            <a:grpSpLocks/>
          </p:cNvGrpSpPr>
          <p:nvPr/>
        </p:nvGrpSpPr>
        <p:grpSpPr bwMode="auto">
          <a:xfrm>
            <a:off x="1853092" y="4285891"/>
            <a:ext cx="7281916" cy="2175975"/>
            <a:chOff x="96" y="1680"/>
            <a:chExt cx="5568" cy="1824"/>
          </a:xfrm>
        </p:grpSpPr>
        <p:sp>
          <p:nvSpPr>
            <p:cNvPr id="41" name="Text Box 37">
              <a:extLst>
                <a:ext uri="{FF2B5EF4-FFF2-40B4-BE49-F238E27FC236}">
                  <a16:creationId xmlns:a16="http://schemas.microsoft.com/office/drawing/2014/main" id="{D4CB47CD-BDC7-4ED1-941E-38988ABBD146}"/>
                </a:ext>
              </a:extLst>
            </p:cNvPr>
            <p:cNvSpPr txBox="1">
              <a:spLocks noChangeArrowheads="1"/>
            </p:cNvSpPr>
            <p:nvPr/>
          </p:nvSpPr>
          <p:spPr bwMode="auto">
            <a:xfrm>
              <a:off x="336" y="1680"/>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kumimoji="1" lang="zh-CN" altLang="zh-CN" sz="2000" b="1">
                <a:solidFill>
                  <a:schemeClr val="folHlink"/>
                </a:solidFill>
                <a:latin typeface="楷体_GB2312" pitchFamily="49" charset="-122"/>
                <a:ea typeface="楷体_GB2312" pitchFamily="49" charset="-122"/>
              </a:endParaRPr>
            </a:p>
          </p:txBody>
        </p:sp>
        <p:grpSp>
          <p:nvGrpSpPr>
            <p:cNvPr id="42" name="Group 38">
              <a:extLst>
                <a:ext uri="{FF2B5EF4-FFF2-40B4-BE49-F238E27FC236}">
                  <a16:creationId xmlns:a16="http://schemas.microsoft.com/office/drawing/2014/main" id="{5511B9E1-2EDF-49CC-916A-BD529D97B7D9}"/>
                </a:ext>
              </a:extLst>
            </p:cNvPr>
            <p:cNvGrpSpPr>
              <a:grpSpLocks/>
            </p:cNvGrpSpPr>
            <p:nvPr/>
          </p:nvGrpSpPr>
          <p:grpSpPr bwMode="auto">
            <a:xfrm>
              <a:off x="96" y="1968"/>
              <a:ext cx="2160" cy="1440"/>
              <a:chOff x="192" y="2016"/>
              <a:chExt cx="2448" cy="1536"/>
            </a:xfrm>
          </p:grpSpPr>
          <p:grpSp>
            <p:nvGrpSpPr>
              <p:cNvPr id="87" name="Group 39">
                <a:extLst>
                  <a:ext uri="{FF2B5EF4-FFF2-40B4-BE49-F238E27FC236}">
                    <a16:creationId xmlns:a16="http://schemas.microsoft.com/office/drawing/2014/main" id="{CFDE8437-A061-4507-8F4B-80B11F06B3E9}"/>
                  </a:ext>
                </a:extLst>
              </p:cNvPr>
              <p:cNvGrpSpPr>
                <a:grpSpLocks/>
              </p:cNvGrpSpPr>
              <p:nvPr/>
            </p:nvGrpSpPr>
            <p:grpSpPr bwMode="auto">
              <a:xfrm>
                <a:off x="864" y="2400"/>
                <a:ext cx="1296" cy="1152"/>
                <a:chOff x="864" y="2400"/>
                <a:chExt cx="1296" cy="1152"/>
              </a:xfrm>
            </p:grpSpPr>
            <p:sp>
              <p:nvSpPr>
                <p:cNvPr id="94" name="Rectangle 40">
                  <a:extLst>
                    <a:ext uri="{FF2B5EF4-FFF2-40B4-BE49-F238E27FC236}">
                      <a16:creationId xmlns:a16="http://schemas.microsoft.com/office/drawing/2014/main" id="{50C1443A-04FC-4BD1-8D3B-1EA8F0E156CC}"/>
                    </a:ext>
                  </a:extLst>
                </p:cNvPr>
                <p:cNvSpPr>
                  <a:spLocks noChangeArrowheads="1"/>
                </p:cNvSpPr>
                <p:nvPr/>
              </p:nvSpPr>
              <p:spPr bwMode="auto">
                <a:xfrm>
                  <a:off x="864" y="2400"/>
                  <a:ext cx="1296" cy="1152"/>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5" name="Line 41">
                  <a:extLst>
                    <a:ext uri="{FF2B5EF4-FFF2-40B4-BE49-F238E27FC236}">
                      <a16:creationId xmlns:a16="http://schemas.microsoft.com/office/drawing/2014/main" id="{D7CCFC4E-4457-497A-9BAE-7D37288D2740}"/>
                    </a:ext>
                  </a:extLst>
                </p:cNvPr>
                <p:cNvSpPr>
                  <a:spLocks noChangeShapeType="1"/>
                </p:cNvSpPr>
                <p:nvPr/>
              </p:nvSpPr>
              <p:spPr bwMode="auto">
                <a:xfrm>
                  <a:off x="1056" y="2400"/>
                  <a:ext cx="0" cy="115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42">
                  <a:extLst>
                    <a:ext uri="{FF2B5EF4-FFF2-40B4-BE49-F238E27FC236}">
                      <a16:creationId xmlns:a16="http://schemas.microsoft.com/office/drawing/2014/main" id="{EED66390-DED5-493E-BCE8-FE27A46FD081}"/>
                    </a:ext>
                  </a:extLst>
                </p:cNvPr>
                <p:cNvSpPr>
                  <a:spLocks noChangeShapeType="1"/>
                </p:cNvSpPr>
                <p:nvPr/>
              </p:nvSpPr>
              <p:spPr bwMode="auto">
                <a:xfrm>
                  <a:off x="864" y="2592"/>
                  <a:ext cx="12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43">
                  <a:extLst>
                    <a:ext uri="{FF2B5EF4-FFF2-40B4-BE49-F238E27FC236}">
                      <a16:creationId xmlns:a16="http://schemas.microsoft.com/office/drawing/2014/main" id="{5079E742-988D-429B-90FE-6701F7EEDC54}"/>
                    </a:ext>
                  </a:extLst>
                </p:cNvPr>
                <p:cNvSpPr>
                  <a:spLocks noChangeShapeType="1"/>
                </p:cNvSpPr>
                <p:nvPr/>
              </p:nvSpPr>
              <p:spPr bwMode="auto">
                <a:xfrm>
                  <a:off x="864" y="2784"/>
                  <a:ext cx="12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Line 44">
                  <a:extLst>
                    <a:ext uri="{FF2B5EF4-FFF2-40B4-BE49-F238E27FC236}">
                      <a16:creationId xmlns:a16="http://schemas.microsoft.com/office/drawing/2014/main" id="{DBCA7372-4ADF-40C6-9D0E-B44FC03010F9}"/>
                    </a:ext>
                  </a:extLst>
                </p:cNvPr>
                <p:cNvSpPr>
                  <a:spLocks noChangeShapeType="1"/>
                </p:cNvSpPr>
                <p:nvPr/>
              </p:nvSpPr>
              <p:spPr bwMode="auto">
                <a:xfrm>
                  <a:off x="864" y="2976"/>
                  <a:ext cx="12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45">
                  <a:extLst>
                    <a:ext uri="{FF2B5EF4-FFF2-40B4-BE49-F238E27FC236}">
                      <a16:creationId xmlns:a16="http://schemas.microsoft.com/office/drawing/2014/main" id="{F6ECFD78-1667-48A7-866A-01A0BED7D9A1}"/>
                    </a:ext>
                  </a:extLst>
                </p:cNvPr>
                <p:cNvSpPr>
                  <a:spLocks noChangeShapeType="1"/>
                </p:cNvSpPr>
                <p:nvPr/>
              </p:nvSpPr>
              <p:spPr bwMode="auto">
                <a:xfrm>
                  <a:off x="864" y="3168"/>
                  <a:ext cx="12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46">
                  <a:extLst>
                    <a:ext uri="{FF2B5EF4-FFF2-40B4-BE49-F238E27FC236}">
                      <a16:creationId xmlns:a16="http://schemas.microsoft.com/office/drawing/2014/main" id="{C7B6859E-4754-4EF1-88DD-E4718BAE4952}"/>
                    </a:ext>
                  </a:extLst>
                </p:cNvPr>
                <p:cNvSpPr>
                  <a:spLocks noChangeShapeType="1"/>
                </p:cNvSpPr>
                <p:nvPr/>
              </p:nvSpPr>
              <p:spPr bwMode="auto">
                <a:xfrm>
                  <a:off x="1248" y="2400"/>
                  <a:ext cx="0" cy="115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47">
                  <a:extLst>
                    <a:ext uri="{FF2B5EF4-FFF2-40B4-BE49-F238E27FC236}">
                      <a16:creationId xmlns:a16="http://schemas.microsoft.com/office/drawing/2014/main" id="{D579B132-CEE4-4460-82CA-1D09754CFC37}"/>
                    </a:ext>
                  </a:extLst>
                </p:cNvPr>
                <p:cNvSpPr>
                  <a:spLocks noChangeShapeType="1"/>
                </p:cNvSpPr>
                <p:nvPr/>
              </p:nvSpPr>
              <p:spPr bwMode="auto">
                <a:xfrm>
                  <a:off x="1440" y="2400"/>
                  <a:ext cx="0" cy="115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48">
                  <a:extLst>
                    <a:ext uri="{FF2B5EF4-FFF2-40B4-BE49-F238E27FC236}">
                      <a16:creationId xmlns:a16="http://schemas.microsoft.com/office/drawing/2014/main" id="{D3859DD5-D29D-448F-8ED8-4D66F7B16A9B}"/>
                    </a:ext>
                  </a:extLst>
                </p:cNvPr>
                <p:cNvSpPr>
                  <a:spLocks noChangeShapeType="1"/>
                </p:cNvSpPr>
                <p:nvPr/>
              </p:nvSpPr>
              <p:spPr bwMode="auto">
                <a:xfrm>
                  <a:off x="1344" y="2400"/>
                  <a:ext cx="96" cy="9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49">
                  <a:extLst>
                    <a:ext uri="{FF2B5EF4-FFF2-40B4-BE49-F238E27FC236}">
                      <a16:creationId xmlns:a16="http://schemas.microsoft.com/office/drawing/2014/main" id="{038ABD84-7E38-489B-95DB-13DCB55821E0}"/>
                    </a:ext>
                  </a:extLst>
                </p:cNvPr>
                <p:cNvSpPr>
                  <a:spLocks noChangeShapeType="1"/>
                </p:cNvSpPr>
                <p:nvPr/>
              </p:nvSpPr>
              <p:spPr bwMode="auto">
                <a:xfrm>
                  <a:off x="1248" y="2448"/>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50">
                  <a:extLst>
                    <a:ext uri="{FF2B5EF4-FFF2-40B4-BE49-F238E27FC236}">
                      <a16:creationId xmlns:a16="http://schemas.microsoft.com/office/drawing/2014/main" id="{22F26C58-282A-4DFC-A4FD-4579D0989E54}"/>
                    </a:ext>
                  </a:extLst>
                </p:cNvPr>
                <p:cNvSpPr>
                  <a:spLocks noChangeShapeType="1"/>
                </p:cNvSpPr>
                <p:nvPr/>
              </p:nvSpPr>
              <p:spPr bwMode="auto">
                <a:xfrm>
                  <a:off x="1248" y="2592"/>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51">
                  <a:extLst>
                    <a:ext uri="{FF2B5EF4-FFF2-40B4-BE49-F238E27FC236}">
                      <a16:creationId xmlns:a16="http://schemas.microsoft.com/office/drawing/2014/main" id="{68C7A48F-432A-4241-9A79-E13062855033}"/>
                    </a:ext>
                  </a:extLst>
                </p:cNvPr>
                <p:cNvSpPr>
                  <a:spLocks noChangeShapeType="1"/>
                </p:cNvSpPr>
                <p:nvPr/>
              </p:nvSpPr>
              <p:spPr bwMode="auto">
                <a:xfrm>
                  <a:off x="1248" y="2736"/>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52">
                  <a:extLst>
                    <a:ext uri="{FF2B5EF4-FFF2-40B4-BE49-F238E27FC236}">
                      <a16:creationId xmlns:a16="http://schemas.microsoft.com/office/drawing/2014/main" id="{91B3A0F7-DCFD-41FF-9FA5-F798DC9B0173}"/>
                    </a:ext>
                  </a:extLst>
                </p:cNvPr>
                <p:cNvSpPr>
                  <a:spLocks noChangeShapeType="1"/>
                </p:cNvSpPr>
                <p:nvPr/>
              </p:nvSpPr>
              <p:spPr bwMode="auto">
                <a:xfrm>
                  <a:off x="1248" y="2880"/>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53">
                  <a:extLst>
                    <a:ext uri="{FF2B5EF4-FFF2-40B4-BE49-F238E27FC236}">
                      <a16:creationId xmlns:a16="http://schemas.microsoft.com/office/drawing/2014/main" id="{5264810F-3832-4CFD-9889-76E98E3BFBEA}"/>
                    </a:ext>
                  </a:extLst>
                </p:cNvPr>
                <p:cNvSpPr>
                  <a:spLocks noChangeShapeType="1"/>
                </p:cNvSpPr>
                <p:nvPr/>
              </p:nvSpPr>
              <p:spPr bwMode="auto">
                <a:xfrm>
                  <a:off x="1248" y="3024"/>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54">
                  <a:extLst>
                    <a:ext uri="{FF2B5EF4-FFF2-40B4-BE49-F238E27FC236}">
                      <a16:creationId xmlns:a16="http://schemas.microsoft.com/office/drawing/2014/main" id="{FA17D115-FE9D-4FF5-B9D5-9ADCEF48B438}"/>
                    </a:ext>
                  </a:extLst>
                </p:cNvPr>
                <p:cNvSpPr>
                  <a:spLocks noChangeShapeType="1"/>
                </p:cNvSpPr>
                <p:nvPr/>
              </p:nvSpPr>
              <p:spPr bwMode="auto">
                <a:xfrm>
                  <a:off x="1248" y="3168"/>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55">
                  <a:extLst>
                    <a:ext uri="{FF2B5EF4-FFF2-40B4-BE49-F238E27FC236}">
                      <a16:creationId xmlns:a16="http://schemas.microsoft.com/office/drawing/2014/main" id="{E88B438F-4BA3-440B-90E0-7B96208B3C11}"/>
                    </a:ext>
                  </a:extLst>
                </p:cNvPr>
                <p:cNvSpPr>
                  <a:spLocks noChangeShapeType="1"/>
                </p:cNvSpPr>
                <p:nvPr/>
              </p:nvSpPr>
              <p:spPr bwMode="auto">
                <a:xfrm>
                  <a:off x="1248" y="3312"/>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56">
                  <a:extLst>
                    <a:ext uri="{FF2B5EF4-FFF2-40B4-BE49-F238E27FC236}">
                      <a16:creationId xmlns:a16="http://schemas.microsoft.com/office/drawing/2014/main" id="{468017B5-552A-44D2-9045-AEBC22E654E8}"/>
                    </a:ext>
                  </a:extLst>
                </p:cNvPr>
                <p:cNvSpPr>
                  <a:spLocks noChangeShapeType="1"/>
                </p:cNvSpPr>
                <p:nvPr/>
              </p:nvSpPr>
              <p:spPr bwMode="auto">
                <a:xfrm flipH="1">
                  <a:off x="864" y="2784"/>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57">
                  <a:extLst>
                    <a:ext uri="{FF2B5EF4-FFF2-40B4-BE49-F238E27FC236}">
                      <a16:creationId xmlns:a16="http://schemas.microsoft.com/office/drawing/2014/main" id="{2561303D-591D-481A-AEF8-33B60B7D6002}"/>
                    </a:ext>
                  </a:extLst>
                </p:cNvPr>
                <p:cNvSpPr>
                  <a:spLocks noChangeShapeType="1"/>
                </p:cNvSpPr>
                <p:nvPr/>
              </p:nvSpPr>
              <p:spPr bwMode="auto">
                <a:xfrm flipH="1">
                  <a:off x="1056" y="2784"/>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58">
                  <a:extLst>
                    <a:ext uri="{FF2B5EF4-FFF2-40B4-BE49-F238E27FC236}">
                      <a16:creationId xmlns:a16="http://schemas.microsoft.com/office/drawing/2014/main" id="{479EFA5D-7CE4-4F3D-85ED-D88271CF5E2E}"/>
                    </a:ext>
                  </a:extLst>
                </p:cNvPr>
                <p:cNvSpPr>
                  <a:spLocks noChangeShapeType="1"/>
                </p:cNvSpPr>
                <p:nvPr/>
              </p:nvSpPr>
              <p:spPr bwMode="auto">
                <a:xfrm flipH="1">
                  <a:off x="1248" y="2784"/>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59">
                  <a:extLst>
                    <a:ext uri="{FF2B5EF4-FFF2-40B4-BE49-F238E27FC236}">
                      <a16:creationId xmlns:a16="http://schemas.microsoft.com/office/drawing/2014/main" id="{421D88ED-6267-4D56-B99F-475BE97C4BFF}"/>
                    </a:ext>
                  </a:extLst>
                </p:cNvPr>
                <p:cNvSpPr>
                  <a:spLocks noChangeShapeType="1"/>
                </p:cNvSpPr>
                <p:nvPr/>
              </p:nvSpPr>
              <p:spPr bwMode="auto">
                <a:xfrm flipH="1">
                  <a:off x="1440" y="2784"/>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60">
                  <a:extLst>
                    <a:ext uri="{FF2B5EF4-FFF2-40B4-BE49-F238E27FC236}">
                      <a16:creationId xmlns:a16="http://schemas.microsoft.com/office/drawing/2014/main" id="{3F679D2A-F17C-4594-B220-2A21C151CCDA}"/>
                    </a:ext>
                  </a:extLst>
                </p:cNvPr>
                <p:cNvSpPr>
                  <a:spLocks noChangeShapeType="1"/>
                </p:cNvSpPr>
                <p:nvPr/>
              </p:nvSpPr>
              <p:spPr bwMode="auto">
                <a:xfrm flipH="1">
                  <a:off x="1632" y="2784"/>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61">
                  <a:extLst>
                    <a:ext uri="{FF2B5EF4-FFF2-40B4-BE49-F238E27FC236}">
                      <a16:creationId xmlns:a16="http://schemas.microsoft.com/office/drawing/2014/main" id="{5AA387BB-4153-4B60-B099-C03C2070C44E}"/>
                    </a:ext>
                  </a:extLst>
                </p:cNvPr>
                <p:cNvSpPr>
                  <a:spLocks noChangeShapeType="1"/>
                </p:cNvSpPr>
                <p:nvPr/>
              </p:nvSpPr>
              <p:spPr bwMode="auto">
                <a:xfrm flipH="1">
                  <a:off x="1824" y="2784"/>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62">
                  <a:extLst>
                    <a:ext uri="{FF2B5EF4-FFF2-40B4-BE49-F238E27FC236}">
                      <a16:creationId xmlns:a16="http://schemas.microsoft.com/office/drawing/2014/main" id="{707C4D3A-9C86-456C-B03B-7C7C5484E1A4}"/>
                    </a:ext>
                  </a:extLst>
                </p:cNvPr>
                <p:cNvSpPr>
                  <a:spLocks noChangeShapeType="1"/>
                </p:cNvSpPr>
                <p:nvPr/>
              </p:nvSpPr>
              <p:spPr bwMode="auto">
                <a:xfrm flipH="1">
                  <a:off x="1968" y="2784"/>
                  <a:ext cx="192"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 name="Text Box 63">
                <a:extLst>
                  <a:ext uri="{FF2B5EF4-FFF2-40B4-BE49-F238E27FC236}">
                    <a16:creationId xmlns:a16="http://schemas.microsoft.com/office/drawing/2014/main" id="{0F93EA84-E8D5-4293-BCC0-C9AA14F53D08}"/>
                  </a:ext>
                </a:extLst>
              </p:cNvPr>
              <p:cNvSpPr txBox="1">
                <a:spLocks noChangeArrowheads="1"/>
              </p:cNvSpPr>
              <p:nvPr/>
            </p:nvSpPr>
            <p:spPr bwMode="auto">
              <a:xfrm>
                <a:off x="1968" y="2016"/>
                <a:ext cx="67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solidFill>
                      <a:schemeClr val="folHlink"/>
                    </a:solidFill>
                    <a:latin typeface="Times New Roman" panose="02020603050405020304" pitchFamily="18" charset="0"/>
                  </a:rPr>
                  <a:t>采样列</a:t>
                </a:r>
              </a:p>
            </p:txBody>
          </p:sp>
          <p:sp>
            <p:nvSpPr>
              <p:cNvPr id="89" name="Line 64">
                <a:extLst>
                  <a:ext uri="{FF2B5EF4-FFF2-40B4-BE49-F238E27FC236}">
                    <a16:creationId xmlns:a16="http://schemas.microsoft.com/office/drawing/2014/main" id="{C8008DA7-AA7F-4DD6-81EC-5B320BAC213C}"/>
                  </a:ext>
                </a:extLst>
              </p:cNvPr>
              <p:cNvSpPr>
                <a:spLocks noChangeShapeType="1"/>
              </p:cNvSpPr>
              <p:nvPr/>
            </p:nvSpPr>
            <p:spPr bwMode="auto">
              <a:xfrm flipH="1">
                <a:off x="1632" y="2112"/>
                <a:ext cx="24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65">
                <a:extLst>
                  <a:ext uri="{FF2B5EF4-FFF2-40B4-BE49-F238E27FC236}">
                    <a16:creationId xmlns:a16="http://schemas.microsoft.com/office/drawing/2014/main" id="{0709035A-7725-4672-A4FD-78ADC6E9E0DC}"/>
                  </a:ext>
                </a:extLst>
              </p:cNvPr>
              <p:cNvSpPr>
                <a:spLocks noChangeShapeType="1"/>
              </p:cNvSpPr>
              <p:nvPr/>
            </p:nvSpPr>
            <p:spPr bwMode="auto">
              <a:xfrm flipH="1">
                <a:off x="1344" y="2112"/>
                <a:ext cx="288" cy="288"/>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Text Box 66">
                <a:extLst>
                  <a:ext uri="{FF2B5EF4-FFF2-40B4-BE49-F238E27FC236}">
                    <a16:creationId xmlns:a16="http://schemas.microsoft.com/office/drawing/2014/main" id="{2BEBA1EC-A9EF-48EE-A1BC-6AD15571CD9E}"/>
                  </a:ext>
                </a:extLst>
              </p:cNvPr>
              <p:cNvSpPr txBox="1">
                <a:spLocks noChangeArrowheads="1"/>
              </p:cNvSpPr>
              <p:nvPr/>
            </p:nvSpPr>
            <p:spPr bwMode="auto">
              <a:xfrm>
                <a:off x="192" y="2784"/>
                <a:ext cx="67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solidFill>
                      <a:schemeClr val="folHlink"/>
                    </a:solidFill>
                    <a:latin typeface="Times New Roman" panose="02020603050405020304" pitchFamily="18" charset="0"/>
                  </a:rPr>
                  <a:t>采样行</a:t>
                </a:r>
              </a:p>
            </p:txBody>
          </p:sp>
          <p:sp>
            <p:nvSpPr>
              <p:cNvPr id="92" name="Line 67">
                <a:extLst>
                  <a:ext uri="{FF2B5EF4-FFF2-40B4-BE49-F238E27FC236}">
                    <a16:creationId xmlns:a16="http://schemas.microsoft.com/office/drawing/2014/main" id="{C3D1080E-3C34-48EE-8FF9-798760D241C0}"/>
                  </a:ext>
                </a:extLst>
              </p:cNvPr>
              <p:cNvSpPr>
                <a:spLocks noChangeShapeType="1"/>
              </p:cNvSpPr>
              <p:nvPr/>
            </p:nvSpPr>
            <p:spPr bwMode="auto">
              <a:xfrm>
                <a:off x="720" y="2928"/>
                <a:ext cx="288"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Rectangle 68">
                <a:extLst>
                  <a:ext uri="{FF2B5EF4-FFF2-40B4-BE49-F238E27FC236}">
                    <a16:creationId xmlns:a16="http://schemas.microsoft.com/office/drawing/2014/main" id="{10B9255A-7A1D-4F12-B369-040B3DB908F8}"/>
                  </a:ext>
                </a:extLst>
              </p:cNvPr>
              <p:cNvSpPr>
                <a:spLocks noChangeArrowheads="1"/>
              </p:cNvSpPr>
              <p:nvPr/>
            </p:nvSpPr>
            <p:spPr bwMode="auto">
              <a:xfrm>
                <a:off x="1488" y="3216"/>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pPr>
                <a:r>
                  <a:rPr kumimoji="1" lang="zh-CN" altLang="en-US">
                    <a:solidFill>
                      <a:schemeClr val="folHlink"/>
                    </a:solidFill>
                    <a:latin typeface="Times New Roman" panose="02020603050405020304" pitchFamily="18" charset="0"/>
                  </a:rPr>
                  <a:t>图片</a:t>
                </a:r>
              </a:p>
            </p:txBody>
          </p:sp>
        </p:grpSp>
        <p:sp>
          <p:nvSpPr>
            <p:cNvPr id="43" name="AutoShape 69">
              <a:extLst>
                <a:ext uri="{FF2B5EF4-FFF2-40B4-BE49-F238E27FC236}">
                  <a16:creationId xmlns:a16="http://schemas.microsoft.com/office/drawing/2014/main" id="{E1DABD84-A33C-4BF0-92E4-631B575E9823}"/>
                </a:ext>
              </a:extLst>
            </p:cNvPr>
            <p:cNvSpPr>
              <a:spLocks noChangeArrowheads="1"/>
            </p:cNvSpPr>
            <p:nvPr/>
          </p:nvSpPr>
          <p:spPr bwMode="auto">
            <a:xfrm>
              <a:off x="1920" y="2736"/>
              <a:ext cx="240" cy="192"/>
            </a:xfrm>
            <a:prstGeom prst="rightArrow">
              <a:avLst>
                <a:gd name="adj1" fmla="val 50000"/>
                <a:gd name="adj2" fmla="val 31250"/>
              </a:avLst>
            </a:prstGeom>
            <a:solidFill>
              <a:schemeClr val="accent1"/>
            </a:solidFill>
            <a:ln w="12700" cap="sq">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4" name="Group 70">
              <a:extLst>
                <a:ext uri="{FF2B5EF4-FFF2-40B4-BE49-F238E27FC236}">
                  <a16:creationId xmlns:a16="http://schemas.microsoft.com/office/drawing/2014/main" id="{7F328ECC-0BA7-4A28-92D4-0C0208F73AF0}"/>
                </a:ext>
              </a:extLst>
            </p:cNvPr>
            <p:cNvGrpSpPr>
              <a:grpSpLocks/>
            </p:cNvGrpSpPr>
            <p:nvPr/>
          </p:nvGrpSpPr>
          <p:grpSpPr bwMode="auto">
            <a:xfrm>
              <a:off x="2352" y="1968"/>
              <a:ext cx="1584" cy="1479"/>
              <a:chOff x="2352" y="1968"/>
              <a:chExt cx="1584" cy="1479"/>
            </a:xfrm>
          </p:grpSpPr>
          <p:sp>
            <p:nvSpPr>
              <p:cNvPr id="67" name="Text Box 71">
                <a:extLst>
                  <a:ext uri="{FF2B5EF4-FFF2-40B4-BE49-F238E27FC236}">
                    <a16:creationId xmlns:a16="http://schemas.microsoft.com/office/drawing/2014/main" id="{DCADB63B-0945-47BB-81CD-6E81A2C291D7}"/>
                  </a:ext>
                </a:extLst>
              </p:cNvPr>
              <p:cNvSpPr txBox="1">
                <a:spLocks noChangeArrowheads="1"/>
              </p:cNvSpPr>
              <p:nvPr/>
            </p:nvSpPr>
            <p:spPr bwMode="auto">
              <a:xfrm>
                <a:off x="2352" y="1968"/>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solidFill>
                      <a:schemeClr val="folHlink"/>
                    </a:solidFill>
                    <a:latin typeface="Times New Roman" panose="02020603050405020304" pitchFamily="18" charset="0"/>
                  </a:rPr>
                  <a:t>像素</a:t>
                </a:r>
              </a:p>
            </p:txBody>
          </p:sp>
          <p:sp>
            <p:nvSpPr>
              <p:cNvPr id="68" name="Text Box 72">
                <a:extLst>
                  <a:ext uri="{FF2B5EF4-FFF2-40B4-BE49-F238E27FC236}">
                    <a16:creationId xmlns:a16="http://schemas.microsoft.com/office/drawing/2014/main" id="{12C26E29-3521-49F6-AEA1-DE575AE87FCD}"/>
                  </a:ext>
                </a:extLst>
              </p:cNvPr>
              <p:cNvSpPr txBox="1">
                <a:spLocks noChangeArrowheads="1"/>
              </p:cNvSpPr>
              <p:nvPr/>
            </p:nvSpPr>
            <p:spPr bwMode="auto">
              <a:xfrm>
                <a:off x="3312" y="2592"/>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solidFill>
                      <a:schemeClr val="folHlink"/>
                    </a:solidFill>
                    <a:latin typeface="Times New Roman" panose="02020603050405020304" pitchFamily="18" charset="0"/>
                  </a:rPr>
                  <a:t>行间隔</a:t>
                </a:r>
              </a:p>
            </p:txBody>
          </p:sp>
          <p:grpSp>
            <p:nvGrpSpPr>
              <p:cNvPr id="69" name="Group 73">
                <a:extLst>
                  <a:ext uri="{FF2B5EF4-FFF2-40B4-BE49-F238E27FC236}">
                    <a16:creationId xmlns:a16="http://schemas.microsoft.com/office/drawing/2014/main" id="{0954EAF9-7F35-4A3C-972B-E7B79BC48C76}"/>
                  </a:ext>
                </a:extLst>
              </p:cNvPr>
              <p:cNvGrpSpPr>
                <a:grpSpLocks/>
              </p:cNvGrpSpPr>
              <p:nvPr/>
            </p:nvGrpSpPr>
            <p:grpSpPr bwMode="auto">
              <a:xfrm>
                <a:off x="2352" y="2160"/>
                <a:ext cx="1008" cy="1287"/>
                <a:chOff x="2448" y="2160"/>
                <a:chExt cx="1008" cy="1287"/>
              </a:xfrm>
            </p:grpSpPr>
            <p:sp>
              <p:nvSpPr>
                <p:cNvPr id="70" name="Oval 74">
                  <a:extLst>
                    <a:ext uri="{FF2B5EF4-FFF2-40B4-BE49-F238E27FC236}">
                      <a16:creationId xmlns:a16="http://schemas.microsoft.com/office/drawing/2014/main" id="{28D5054F-E8CD-4893-BC6C-0050FC726F17}"/>
                    </a:ext>
                  </a:extLst>
                </p:cNvPr>
                <p:cNvSpPr>
                  <a:spLocks noChangeArrowheads="1"/>
                </p:cNvSpPr>
                <p:nvPr/>
              </p:nvSpPr>
              <p:spPr bwMode="auto">
                <a:xfrm>
                  <a:off x="2688" y="2544"/>
                  <a:ext cx="192" cy="192"/>
                </a:xfrm>
                <a:prstGeom prst="ellipse">
                  <a:avLst/>
                </a:prstGeom>
                <a:solidFill>
                  <a:schemeClr val="accent1"/>
                </a:solidFill>
                <a:ln w="12700" cap="sq">
                  <a:solidFill>
                    <a:schemeClr val="tx1"/>
                  </a:solidFill>
                  <a:round/>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1" name="Line 75">
                  <a:extLst>
                    <a:ext uri="{FF2B5EF4-FFF2-40B4-BE49-F238E27FC236}">
                      <a16:creationId xmlns:a16="http://schemas.microsoft.com/office/drawing/2014/main" id="{5BDD89BB-EB18-4843-9D03-AE1DAE584340}"/>
                    </a:ext>
                  </a:extLst>
                </p:cNvPr>
                <p:cNvSpPr>
                  <a:spLocks noChangeShapeType="1"/>
                </p:cNvSpPr>
                <p:nvPr/>
              </p:nvSpPr>
              <p:spPr bwMode="auto">
                <a:xfrm>
                  <a:off x="2448" y="2544"/>
                  <a:ext cx="81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76">
                  <a:extLst>
                    <a:ext uri="{FF2B5EF4-FFF2-40B4-BE49-F238E27FC236}">
                      <a16:creationId xmlns:a16="http://schemas.microsoft.com/office/drawing/2014/main" id="{291D74B9-D43B-44A5-B0E5-FA6E8FDEB006}"/>
                    </a:ext>
                  </a:extLst>
                </p:cNvPr>
                <p:cNvSpPr>
                  <a:spLocks noChangeShapeType="1"/>
                </p:cNvSpPr>
                <p:nvPr/>
              </p:nvSpPr>
              <p:spPr bwMode="auto">
                <a:xfrm>
                  <a:off x="2448" y="2736"/>
                  <a:ext cx="81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77">
                  <a:extLst>
                    <a:ext uri="{FF2B5EF4-FFF2-40B4-BE49-F238E27FC236}">
                      <a16:creationId xmlns:a16="http://schemas.microsoft.com/office/drawing/2014/main" id="{0AD5C168-27EE-487E-A6F3-4BC7DEBF600F}"/>
                    </a:ext>
                  </a:extLst>
                </p:cNvPr>
                <p:cNvSpPr>
                  <a:spLocks noChangeShapeType="1"/>
                </p:cNvSpPr>
                <p:nvPr/>
              </p:nvSpPr>
              <p:spPr bwMode="auto">
                <a:xfrm>
                  <a:off x="2688" y="2304"/>
                  <a:ext cx="0" cy="76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78">
                  <a:extLst>
                    <a:ext uri="{FF2B5EF4-FFF2-40B4-BE49-F238E27FC236}">
                      <a16:creationId xmlns:a16="http://schemas.microsoft.com/office/drawing/2014/main" id="{4EFF7DD3-3854-41CC-8AED-D3D9E78C8D00}"/>
                    </a:ext>
                  </a:extLst>
                </p:cNvPr>
                <p:cNvSpPr>
                  <a:spLocks noChangeShapeType="1"/>
                </p:cNvSpPr>
                <p:nvPr/>
              </p:nvSpPr>
              <p:spPr bwMode="auto">
                <a:xfrm>
                  <a:off x="2880" y="2304"/>
                  <a:ext cx="0" cy="76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79">
                  <a:extLst>
                    <a:ext uri="{FF2B5EF4-FFF2-40B4-BE49-F238E27FC236}">
                      <a16:creationId xmlns:a16="http://schemas.microsoft.com/office/drawing/2014/main" id="{8DFF0635-686C-4915-B47E-CDDC62731D78}"/>
                    </a:ext>
                  </a:extLst>
                </p:cNvPr>
                <p:cNvSpPr>
                  <a:spLocks noChangeShapeType="1"/>
                </p:cNvSpPr>
                <p:nvPr/>
              </p:nvSpPr>
              <p:spPr bwMode="auto">
                <a:xfrm>
                  <a:off x="3072" y="2304"/>
                  <a:ext cx="0" cy="76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80">
                  <a:extLst>
                    <a:ext uri="{FF2B5EF4-FFF2-40B4-BE49-F238E27FC236}">
                      <a16:creationId xmlns:a16="http://schemas.microsoft.com/office/drawing/2014/main" id="{A7477E64-9BAE-4954-8CD3-658F42B97C1E}"/>
                    </a:ext>
                  </a:extLst>
                </p:cNvPr>
                <p:cNvSpPr>
                  <a:spLocks noChangeShapeType="1"/>
                </p:cNvSpPr>
                <p:nvPr/>
              </p:nvSpPr>
              <p:spPr bwMode="auto">
                <a:xfrm>
                  <a:off x="2448" y="2928"/>
                  <a:ext cx="76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81">
                  <a:extLst>
                    <a:ext uri="{FF2B5EF4-FFF2-40B4-BE49-F238E27FC236}">
                      <a16:creationId xmlns:a16="http://schemas.microsoft.com/office/drawing/2014/main" id="{5C1684AC-C5A2-4F5F-98BA-9F7E02D7058C}"/>
                    </a:ext>
                  </a:extLst>
                </p:cNvPr>
                <p:cNvSpPr>
                  <a:spLocks noChangeShapeType="1"/>
                </p:cNvSpPr>
                <p:nvPr/>
              </p:nvSpPr>
              <p:spPr bwMode="auto">
                <a:xfrm>
                  <a:off x="2688" y="2160"/>
                  <a:ext cx="96" cy="48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82">
                  <a:extLst>
                    <a:ext uri="{FF2B5EF4-FFF2-40B4-BE49-F238E27FC236}">
                      <a16:creationId xmlns:a16="http://schemas.microsoft.com/office/drawing/2014/main" id="{1A93AEEC-7C89-4AB0-91B5-2BFE7FC4FCC5}"/>
                    </a:ext>
                  </a:extLst>
                </p:cNvPr>
                <p:cNvSpPr>
                  <a:spLocks noChangeShapeType="1"/>
                </p:cNvSpPr>
                <p:nvPr/>
              </p:nvSpPr>
              <p:spPr bwMode="auto">
                <a:xfrm>
                  <a:off x="3264" y="2640"/>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83">
                  <a:extLst>
                    <a:ext uri="{FF2B5EF4-FFF2-40B4-BE49-F238E27FC236}">
                      <a16:creationId xmlns:a16="http://schemas.microsoft.com/office/drawing/2014/main" id="{8D8057AF-0899-4C86-82D6-AC38CBBB148E}"/>
                    </a:ext>
                  </a:extLst>
                </p:cNvPr>
                <p:cNvSpPr>
                  <a:spLocks noChangeShapeType="1"/>
                </p:cNvSpPr>
                <p:nvPr/>
              </p:nvSpPr>
              <p:spPr bwMode="auto">
                <a:xfrm>
                  <a:off x="3264" y="2832"/>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84">
                  <a:extLst>
                    <a:ext uri="{FF2B5EF4-FFF2-40B4-BE49-F238E27FC236}">
                      <a16:creationId xmlns:a16="http://schemas.microsoft.com/office/drawing/2014/main" id="{289C9190-89A2-4CD8-AF25-568316E1DF95}"/>
                    </a:ext>
                  </a:extLst>
                </p:cNvPr>
                <p:cNvSpPr>
                  <a:spLocks noChangeShapeType="1"/>
                </p:cNvSpPr>
                <p:nvPr/>
              </p:nvSpPr>
              <p:spPr bwMode="auto">
                <a:xfrm>
                  <a:off x="3312" y="2352"/>
                  <a:ext cx="0" cy="288"/>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85">
                  <a:extLst>
                    <a:ext uri="{FF2B5EF4-FFF2-40B4-BE49-F238E27FC236}">
                      <a16:creationId xmlns:a16="http://schemas.microsoft.com/office/drawing/2014/main" id="{008601A3-436E-47D7-8688-2864254754F8}"/>
                    </a:ext>
                  </a:extLst>
                </p:cNvPr>
                <p:cNvSpPr>
                  <a:spLocks noChangeShapeType="1"/>
                </p:cNvSpPr>
                <p:nvPr/>
              </p:nvSpPr>
              <p:spPr bwMode="auto">
                <a:xfrm flipV="1">
                  <a:off x="3312" y="2832"/>
                  <a:ext cx="0" cy="336"/>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86">
                  <a:extLst>
                    <a:ext uri="{FF2B5EF4-FFF2-40B4-BE49-F238E27FC236}">
                      <a16:creationId xmlns:a16="http://schemas.microsoft.com/office/drawing/2014/main" id="{A04D4D4F-831C-4B04-A471-D19B6A86C6F6}"/>
                    </a:ext>
                  </a:extLst>
                </p:cNvPr>
                <p:cNvSpPr>
                  <a:spLocks noChangeShapeType="1"/>
                </p:cNvSpPr>
                <p:nvPr/>
              </p:nvSpPr>
              <p:spPr bwMode="auto">
                <a:xfrm>
                  <a:off x="2784" y="3024"/>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87">
                  <a:extLst>
                    <a:ext uri="{FF2B5EF4-FFF2-40B4-BE49-F238E27FC236}">
                      <a16:creationId xmlns:a16="http://schemas.microsoft.com/office/drawing/2014/main" id="{E5572537-DA9D-4B6A-A84C-BC8D33380BCB}"/>
                    </a:ext>
                  </a:extLst>
                </p:cNvPr>
                <p:cNvSpPr>
                  <a:spLocks noChangeShapeType="1"/>
                </p:cNvSpPr>
                <p:nvPr/>
              </p:nvSpPr>
              <p:spPr bwMode="auto">
                <a:xfrm>
                  <a:off x="2976" y="3024"/>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88">
                  <a:extLst>
                    <a:ext uri="{FF2B5EF4-FFF2-40B4-BE49-F238E27FC236}">
                      <a16:creationId xmlns:a16="http://schemas.microsoft.com/office/drawing/2014/main" id="{B4253E5C-A3F0-4D35-B04A-509C88788AA0}"/>
                    </a:ext>
                  </a:extLst>
                </p:cNvPr>
                <p:cNvSpPr>
                  <a:spLocks noChangeShapeType="1"/>
                </p:cNvSpPr>
                <p:nvPr/>
              </p:nvSpPr>
              <p:spPr bwMode="auto">
                <a:xfrm>
                  <a:off x="2544" y="3120"/>
                  <a:ext cx="24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89">
                  <a:extLst>
                    <a:ext uri="{FF2B5EF4-FFF2-40B4-BE49-F238E27FC236}">
                      <a16:creationId xmlns:a16="http://schemas.microsoft.com/office/drawing/2014/main" id="{45A05463-8CED-4134-B919-B36B30C4395F}"/>
                    </a:ext>
                  </a:extLst>
                </p:cNvPr>
                <p:cNvSpPr>
                  <a:spLocks noChangeShapeType="1"/>
                </p:cNvSpPr>
                <p:nvPr/>
              </p:nvSpPr>
              <p:spPr bwMode="auto">
                <a:xfrm flipH="1">
                  <a:off x="2976" y="3120"/>
                  <a:ext cx="288"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Text Box 90">
                  <a:extLst>
                    <a:ext uri="{FF2B5EF4-FFF2-40B4-BE49-F238E27FC236}">
                      <a16:creationId xmlns:a16="http://schemas.microsoft.com/office/drawing/2014/main" id="{9669CC20-5E4D-4774-B73A-3BC911B7D8C6}"/>
                    </a:ext>
                  </a:extLst>
                </p:cNvPr>
                <p:cNvSpPr txBox="1">
                  <a:spLocks noChangeArrowheads="1"/>
                </p:cNvSpPr>
                <p:nvPr/>
              </p:nvSpPr>
              <p:spPr bwMode="auto">
                <a:xfrm>
                  <a:off x="2496" y="3216"/>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solidFill>
                        <a:schemeClr val="folHlink"/>
                      </a:solidFill>
                      <a:latin typeface="Times New Roman" panose="02020603050405020304" pitchFamily="18" charset="0"/>
                    </a:rPr>
                    <a:t>采样列间隔</a:t>
                  </a:r>
                </a:p>
              </p:txBody>
            </p:sp>
          </p:grpSp>
        </p:grpSp>
        <p:sp>
          <p:nvSpPr>
            <p:cNvPr id="45" name="AutoShape 91">
              <a:extLst>
                <a:ext uri="{FF2B5EF4-FFF2-40B4-BE49-F238E27FC236}">
                  <a16:creationId xmlns:a16="http://schemas.microsoft.com/office/drawing/2014/main" id="{5B54AB78-955B-4A51-8FF0-AB891269E2BC}"/>
                </a:ext>
              </a:extLst>
            </p:cNvPr>
            <p:cNvSpPr>
              <a:spLocks noChangeArrowheads="1"/>
            </p:cNvSpPr>
            <p:nvPr/>
          </p:nvSpPr>
          <p:spPr bwMode="auto">
            <a:xfrm>
              <a:off x="3840" y="2736"/>
              <a:ext cx="240" cy="192"/>
            </a:xfrm>
            <a:prstGeom prst="rightArrow">
              <a:avLst>
                <a:gd name="adj1" fmla="val 50000"/>
                <a:gd name="adj2" fmla="val 31250"/>
              </a:avLst>
            </a:prstGeom>
            <a:solidFill>
              <a:schemeClr val="accent1"/>
            </a:solidFill>
            <a:ln w="12700" cap="sq">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46" name="Group 92">
              <a:extLst>
                <a:ext uri="{FF2B5EF4-FFF2-40B4-BE49-F238E27FC236}">
                  <a16:creationId xmlns:a16="http://schemas.microsoft.com/office/drawing/2014/main" id="{45AF1D80-38B5-4BE7-83B4-A9922C154F52}"/>
                </a:ext>
              </a:extLst>
            </p:cNvPr>
            <p:cNvGrpSpPr>
              <a:grpSpLocks/>
            </p:cNvGrpSpPr>
            <p:nvPr/>
          </p:nvGrpSpPr>
          <p:grpSpPr bwMode="auto">
            <a:xfrm>
              <a:off x="4464" y="1824"/>
              <a:ext cx="288" cy="1680"/>
              <a:chOff x="4464" y="1824"/>
              <a:chExt cx="288" cy="1680"/>
            </a:xfrm>
          </p:grpSpPr>
          <p:sp>
            <p:nvSpPr>
              <p:cNvPr id="62" name="Rectangle 93">
                <a:extLst>
                  <a:ext uri="{FF2B5EF4-FFF2-40B4-BE49-F238E27FC236}">
                    <a16:creationId xmlns:a16="http://schemas.microsoft.com/office/drawing/2014/main" id="{5EE08880-5EF7-47EE-961A-7748AED08ED6}"/>
                  </a:ext>
                </a:extLst>
              </p:cNvPr>
              <p:cNvSpPr>
                <a:spLocks noChangeArrowheads="1"/>
              </p:cNvSpPr>
              <p:nvPr/>
            </p:nvSpPr>
            <p:spPr bwMode="auto">
              <a:xfrm>
                <a:off x="4464" y="3168"/>
                <a:ext cx="288" cy="336"/>
              </a:xfrm>
              <a:prstGeom prst="rect">
                <a:avLst/>
              </a:prstGeom>
              <a:solidFill>
                <a:srgbClr val="FFFFFF"/>
              </a:solidFill>
              <a:ln w="12700" cap="sq">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 name="Rectangle 94">
                <a:extLst>
                  <a:ext uri="{FF2B5EF4-FFF2-40B4-BE49-F238E27FC236}">
                    <a16:creationId xmlns:a16="http://schemas.microsoft.com/office/drawing/2014/main" id="{86BC537D-3573-4EB8-A3E0-1A3F7D9B6C64}"/>
                  </a:ext>
                </a:extLst>
              </p:cNvPr>
              <p:cNvSpPr>
                <a:spLocks noChangeArrowheads="1"/>
              </p:cNvSpPr>
              <p:nvPr/>
            </p:nvSpPr>
            <p:spPr bwMode="auto">
              <a:xfrm>
                <a:off x="4464" y="2832"/>
                <a:ext cx="288" cy="336"/>
              </a:xfrm>
              <a:prstGeom prst="rect">
                <a:avLst/>
              </a:prstGeom>
              <a:solidFill>
                <a:srgbClr val="C0C0C0"/>
              </a:solidFill>
              <a:ln w="12700" cap="sq">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 name="Rectangle 95">
                <a:extLst>
                  <a:ext uri="{FF2B5EF4-FFF2-40B4-BE49-F238E27FC236}">
                    <a16:creationId xmlns:a16="http://schemas.microsoft.com/office/drawing/2014/main" id="{85B5E681-EB5D-4CF1-97C7-A2AD9EB586AE}"/>
                  </a:ext>
                </a:extLst>
              </p:cNvPr>
              <p:cNvSpPr>
                <a:spLocks noChangeArrowheads="1"/>
              </p:cNvSpPr>
              <p:nvPr/>
            </p:nvSpPr>
            <p:spPr bwMode="auto">
              <a:xfrm>
                <a:off x="4464" y="2496"/>
                <a:ext cx="288" cy="336"/>
              </a:xfrm>
              <a:prstGeom prst="rect">
                <a:avLst/>
              </a:prstGeom>
              <a:solidFill>
                <a:srgbClr val="969696"/>
              </a:solidFill>
              <a:ln w="12700" cap="sq">
                <a:solidFill>
                  <a:srgbClr val="333333"/>
                </a:solidFill>
                <a:miter lim="800000"/>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 name="Rectangle 96">
                <a:extLst>
                  <a:ext uri="{FF2B5EF4-FFF2-40B4-BE49-F238E27FC236}">
                    <a16:creationId xmlns:a16="http://schemas.microsoft.com/office/drawing/2014/main" id="{6E318383-B18D-40CC-8192-F648E269BE78}"/>
                  </a:ext>
                </a:extLst>
              </p:cNvPr>
              <p:cNvSpPr>
                <a:spLocks noChangeArrowheads="1"/>
              </p:cNvSpPr>
              <p:nvPr/>
            </p:nvSpPr>
            <p:spPr bwMode="auto">
              <a:xfrm>
                <a:off x="4464" y="2160"/>
                <a:ext cx="288" cy="336"/>
              </a:xfrm>
              <a:prstGeom prst="rect">
                <a:avLst/>
              </a:prstGeom>
              <a:solidFill>
                <a:srgbClr val="808080"/>
              </a:solidFill>
              <a:ln w="12700" cap="sq">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6" name="Rectangle 97">
                <a:extLst>
                  <a:ext uri="{FF2B5EF4-FFF2-40B4-BE49-F238E27FC236}">
                    <a16:creationId xmlns:a16="http://schemas.microsoft.com/office/drawing/2014/main" id="{A8B06AD2-7378-4045-85F8-8FB9F50E44AF}"/>
                  </a:ext>
                </a:extLst>
              </p:cNvPr>
              <p:cNvSpPr>
                <a:spLocks noChangeArrowheads="1"/>
              </p:cNvSpPr>
              <p:nvPr/>
            </p:nvSpPr>
            <p:spPr bwMode="auto">
              <a:xfrm>
                <a:off x="4464" y="1824"/>
                <a:ext cx="288" cy="336"/>
              </a:xfrm>
              <a:prstGeom prst="rect">
                <a:avLst/>
              </a:prstGeom>
              <a:solidFill>
                <a:srgbClr val="333333"/>
              </a:solidFill>
              <a:ln w="12700" cap="sq">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47" name="Line 98">
              <a:extLst>
                <a:ext uri="{FF2B5EF4-FFF2-40B4-BE49-F238E27FC236}">
                  <a16:creationId xmlns:a16="http://schemas.microsoft.com/office/drawing/2014/main" id="{872A93DC-EE94-411B-9C19-F123FE5127B2}"/>
                </a:ext>
              </a:extLst>
            </p:cNvPr>
            <p:cNvSpPr>
              <a:spLocks noChangeShapeType="1"/>
            </p:cNvSpPr>
            <p:nvPr/>
          </p:nvSpPr>
          <p:spPr bwMode="auto">
            <a:xfrm flipH="1">
              <a:off x="5040" y="1728"/>
              <a:ext cx="0" cy="17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8" name="Group 99">
              <a:extLst>
                <a:ext uri="{FF2B5EF4-FFF2-40B4-BE49-F238E27FC236}">
                  <a16:creationId xmlns:a16="http://schemas.microsoft.com/office/drawing/2014/main" id="{DF19E3C4-84B9-47DD-B898-E058A13155BB}"/>
                </a:ext>
              </a:extLst>
            </p:cNvPr>
            <p:cNvGrpSpPr>
              <a:grpSpLocks/>
            </p:cNvGrpSpPr>
            <p:nvPr/>
          </p:nvGrpSpPr>
          <p:grpSpPr bwMode="auto">
            <a:xfrm>
              <a:off x="4176" y="1872"/>
              <a:ext cx="1488" cy="1584"/>
              <a:chOff x="4176" y="1872"/>
              <a:chExt cx="1488" cy="1584"/>
            </a:xfrm>
          </p:grpSpPr>
          <p:sp>
            <p:nvSpPr>
              <p:cNvPr id="50" name="Text Box 101">
                <a:extLst>
                  <a:ext uri="{FF2B5EF4-FFF2-40B4-BE49-F238E27FC236}">
                    <a16:creationId xmlns:a16="http://schemas.microsoft.com/office/drawing/2014/main" id="{EEECC3DA-3C27-4E6E-B5D0-8FA2FDFAB4EA}"/>
                  </a:ext>
                </a:extLst>
              </p:cNvPr>
              <p:cNvSpPr txBox="1">
                <a:spLocks noChangeArrowheads="1"/>
              </p:cNvSpPr>
              <p:nvPr/>
            </p:nvSpPr>
            <p:spPr bwMode="auto">
              <a:xfrm>
                <a:off x="4176" y="1872"/>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solidFill>
                      <a:schemeClr val="folHlink"/>
                    </a:solidFill>
                    <a:latin typeface="Times New Roman" panose="02020603050405020304" pitchFamily="18" charset="0"/>
                  </a:rPr>
                  <a:t>黑</a:t>
                </a:r>
              </a:p>
            </p:txBody>
          </p:sp>
          <p:sp>
            <p:nvSpPr>
              <p:cNvPr id="51" name="Text Box 102">
                <a:extLst>
                  <a:ext uri="{FF2B5EF4-FFF2-40B4-BE49-F238E27FC236}">
                    <a16:creationId xmlns:a16="http://schemas.microsoft.com/office/drawing/2014/main" id="{DD45A88B-5BC3-4759-BAB5-82836F5450E4}"/>
                  </a:ext>
                </a:extLst>
              </p:cNvPr>
              <p:cNvSpPr txBox="1">
                <a:spLocks noChangeArrowheads="1"/>
              </p:cNvSpPr>
              <p:nvPr/>
            </p:nvSpPr>
            <p:spPr bwMode="auto">
              <a:xfrm>
                <a:off x="4176" y="2553"/>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solidFill>
                      <a:schemeClr val="folHlink"/>
                    </a:solidFill>
                    <a:latin typeface="Times New Roman" panose="02020603050405020304" pitchFamily="18" charset="0"/>
                  </a:rPr>
                  <a:t>灰</a:t>
                </a:r>
              </a:p>
            </p:txBody>
          </p:sp>
          <p:sp>
            <p:nvSpPr>
              <p:cNvPr id="52" name="Text Box 103">
                <a:extLst>
                  <a:ext uri="{FF2B5EF4-FFF2-40B4-BE49-F238E27FC236}">
                    <a16:creationId xmlns:a16="http://schemas.microsoft.com/office/drawing/2014/main" id="{77E0989E-7282-4ED2-AA4C-FB29EA11634B}"/>
                  </a:ext>
                </a:extLst>
              </p:cNvPr>
              <p:cNvSpPr txBox="1">
                <a:spLocks noChangeArrowheads="1"/>
              </p:cNvSpPr>
              <p:nvPr/>
            </p:nvSpPr>
            <p:spPr bwMode="auto">
              <a:xfrm>
                <a:off x="4176" y="3225"/>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a:solidFill>
                      <a:schemeClr val="folHlink"/>
                    </a:solidFill>
                    <a:latin typeface="Times New Roman" panose="02020603050405020304" pitchFamily="18" charset="0"/>
                  </a:rPr>
                  <a:t>白</a:t>
                </a:r>
              </a:p>
            </p:txBody>
          </p:sp>
          <p:sp>
            <p:nvSpPr>
              <p:cNvPr id="53" name="Line 104">
                <a:extLst>
                  <a:ext uri="{FF2B5EF4-FFF2-40B4-BE49-F238E27FC236}">
                    <a16:creationId xmlns:a16="http://schemas.microsoft.com/office/drawing/2014/main" id="{FC432E8D-F884-4429-BF20-ADEAF3DFA0B6}"/>
                  </a:ext>
                </a:extLst>
              </p:cNvPr>
              <p:cNvSpPr>
                <a:spLocks noChangeShapeType="1"/>
              </p:cNvSpPr>
              <p:nvPr/>
            </p:nvSpPr>
            <p:spPr bwMode="auto">
              <a:xfrm>
                <a:off x="4800" y="1968"/>
                <a:ext cx="19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105">
                <a:extLst>
                  <a:ext uri="{FF2B5EF4-FFF2-40B4-BE49-F238E27FC236}">
                    <a16:creationId xmlns:a16="http://schemas.microsoft.com/office/drawing/2014/main" id="{66FE81E3-2966-4EF1-902B-99A9F065BDF4}"/>
                  </a:ext>
                </a:extLst>
              </p:cNvPr>
              <p:cNvSpPr>
                <a:spLocks noChangeShapeType="1"/>
              </p:cNvSpPr>
              <p:nvPr/>
            </p:nvSpPr>
            <p:spPr bwMode="auto">
              <a:xfrm>
                <a:off x="4800" y="2688"/>
                <a:ext cx="19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106">
                <a:extLst>
                  <a:ext uri="{FF2B5EF4-FFF2-40B4-BE49-F238E27FC236}">
                    <a16:creationId xmlns:a16="http://schemas.microsoft.com/office/drawing/2014/main" id="{F71F6715-9E95-494D-9A93-F7B9F1395396}"/>
                  </a:ext>
                </a:extLst>
              </p:cNvPr>
              <p:cNvSpPr>
                <a:spLocks noChangeShapeType="1"/>
              </p:cNvSpPr>
              <p:nvPr/>
            </p:nvSpPr>
            <p:spPr bwMode="auto">
              <a:xfrm>
                <a:off x="4800" y="3360"/>
                <a:ext cx="19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107">
                <a:extLst>
                  <a:ext uri="{FF2B5EF4-FFF2-40B4-BE49-F238E27FC236}">
                    <a16:creationId xmlns:a16="http://schemas.microsoft.com/office/drawing/2014/main" id="{35844A5C-C195-421F-8879-4C1397619196}"/>
                  </a:ext>
                </a:extLst>
              </p:cNvPr>
              <p:cNvSpPr>
                <a:spLocks noChangeShapeType="1"/>
              </p:cNvSpPr>
              <p:nvPr/>
            </p:nvSpPr>
            <p:spPr bwMode="auto">
              <a:xfrm>
                <a:off x="5040" y="1968"/>
                <a:ext cx="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108">
                <a:extLst>
                  <a:ext uri="{FF2B5EF4-FFF2-40B4-BE49-F238E27FC236}">
                    <a16:creationId xmlns:a16="http://schemas.microsoft.com/office/drawing/2014/main" id="{5609542C-0783-40BE-9C3D-0DD443A78F61}"/>
                  </a:ext>
                </a:extLst>
              </p:cNvPr>
              <p:cNvSpPr>
                <a:spLocks noChangeShapeType="1"/>
              </p:cNvSpPr>
              <p:nvPr/>
            </p:nvSpPr>
            <p:spPr bwMode="auto">
              <a:xfrm>
                <a:off x="5040" y="2688"/>
                <a:ext cx="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109">
                <a:extLst>
                  <a:ext uri="{FF2B5EF4-FFF2-40B4-BE49-F238E27FC236}">
                    <a16:creationId xmlns:a16="http://schemas.microsoft.com/office/drawing/2014/main" id="{A91D367B-CC31-499A-AD6C-D2C7A5FA902F}"/>
                  </a:ext>
                </a:extLst>
              </p:cNvPr>
              <p:cNvSpPr>
                <a:spLocks noChangeShapeType="1"/>
              </p:cNvSpPr>
              <p:nvPr/>
            </p:nvSpPr>
            <p:spPr bwMode="auto">
              <a:xfrm>
                <a:off x="5040" y="3360"/>
                <a:ext cx="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Text Box 110">
                <a:extLst>
                  <a:ext uri="{FF2B5EF4-FFF2-40B4-BE49-F238E27FC236}">
                    <a16:creationId xmlns:a16="http://schemas.microsoft.com/office/drawing/2014/main" id="{938EC386-D8E8-46D0-B9E7-A60A11969C5B}"/>
                  </a:ext>
                </a:extLst>
              </p:cNvPr>
              <p:cNvSpPr txBox="1">
                <a:spLocks noChangeArrowheads="1"/>
              </p:cNvSpPr>
              <p:nvPr/>
            </p:nvSpPr>
            <p:spPr bwMode="auto">
              <a:xfrm>
                <a:off x="5136" y="1872"/>
                <a:ext cx="1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a:solidFill>
                      <a:schemeClr val="folHlink"/>
                    </a:solidFill>
                    <a:latin typeface="Times New Roman" panose="02020603050405020304" pitchFamily="18" charset="0"/>
                  </a:rPr>
                  <a:t>0</a:t>
                </a:r>
              </a:p>
            </p:txBody>
          </p:sp>
          <p:sp>
            <p:nvSpPr>
              <p:cNvPr id="60" name="Text Box 111">
                <a:extLst>
                  <a:ext uri="{FF2B5EF4-FFF2-40B4-BE49-F238E27FC236}">
                    <a16:creationId xmlns:a16="http://schemas.microsoft.com/office/drawing/2014/main" id="{E21DF6C0-3B94-4C22-978D-C710E9641A1E}"/>
                  </a:ext>
                </a:extLst>
              </p:cNvPr>
              <p:cNvSpPr txBox="1">
                <a:spLocks noChangeArrowheads="1"/>
              </p:cNvSpPr>
              <p:nvPr/>
            </p:nvSpPr>
            <p:spPr bwMode="auto">
              <a:xfrm>
                <a:off x="5184" y="2553"/>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a:solidFill>
                      <a:schemeClr val="folHlink"/>
                    </a:solidFill>
                    <a:latin typeface="Times New Roman" panose="02020603050405020304" pitchFamily="18" charset="0"/>
                  </a:rPr>
                  <a:t>128</a:t>
                </a:r>
              </a:p>
            </p:txBody>
          </p:sp>
          <p:sp>
            <p:nvSpPr>
              <p:cNvPr id="61" name="Text Box 112">
                <a:extLst>
                  <a:ext uri="{FF2B5EF4-FFF2-40B4-BE49-F238E27FC236}">
                    <a16:creationId xmlns:a16="http://schemas.microsoft.com/office/drawing/2014/main" id="{CF01A168-8C39-45B2-83E7-81DE6B27195F}"/>
                  </a:ext>
                </a:extLst>
              </p:cNvPr>
              <p:cNvSpPr txBox="1">
                <a:spLocks noChangeArrowheads="1"/>
              </p:cNvSpPr>
              <p:nvPr/>
            </p:nvSpPr>
            <p:spPr bwMode="auto">
              <a:xfrm>
                <a:off x="5184" y="322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a:solidFill>
                      <a:schemeClr val="folHlink"/>
                    </a:solidFill>
                    <a:latin typeface="Times New Roman" panose="02020603050405020304" pitchFamily="18" charset="0"/>
                  </a:rPr>
                  <a:t>255</a:t>
                </a:r>
              </a:p>
            </p:txBody>
          </p:sp>
        </p:grpSp>
      </p:grpSp>
    </p:spTree>
    <p:extLst>
      <p:ext uri="{BB962C8B-B14F-4D97-AF65-F5344CB8AC3E}">
        <p14:creationId xmlns:p14="http://schemas.microsoft.com/office/powerpoint/2010/main" val="426798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1000" fill="hold"/>
                                        <p:tgtEl>
                                          <p:spTgt spid="40"/>
                                        </p:tgtEl>
                                        <p:attrNameLst>
                                          <p:attrName>ppt_w</p:attrName>
                                        </p:attrNameLst>
                                      </p:cBhvr>
                                      <p:tavLst>
                                        <p:tav tm="0">
                                          <p:val>
                                            <p:strVal val="#ppt_w*0.70"/>
                                          </p:val>
                                        </p:tav>
                                        <p:tav tm="100000">
                                          <p:val>
                                            <p:strVal val="#ppt_w"/>
                                          </p:val>
                                        </p:tav>
                                      </p:tavLst>
                                    </p:anim>
                                    <p:anim calcmode="lin" valueType="num">
                                      <p:cBhvr>
                                        <p:cTn id="15" dur="1000" fill="hold"/>
                                        <p:tgtEl>
                                          <p:spTgt spid="40"/>
                                        </p:tgtEl>
                                        <p:attrNameLst>
                                          <p:attrName>ppt_h</p:attrName>
                                        </p:attrNameLst>
                                      </p:cBhvr>
                                      <p:tavLst>
                                        <p:tav tm="0">
                                          <p:val>
                                            <p:strVal val="#ppt_h"/>
                                          </p:val>
                                        </p:tav>
                                        <p:tav tm="100000">
                                          <p:val>
                                            <p:strVal val="#ppt_h"/>
                                          </p:val>
                                        </p:tav>
                                      </p:tavLst>
                                    </p:anim>
                                    <p:animEffect transition="in" filter="fade">
                                      <p:cBhvr>
                                        <p:cTn id="1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A82B0-9EE0-A043-AB8F-1E13F67E9844}"/>
              </a:ext>
            </a:extLst>
          </p:cNvPr>
          <p:cNvSpPr txBox="1"/>
          <p:nvPr/>
        </p:nvSpPr>
        <p:spPr>
          <a:xfrm>
            <a:off x="917118" y="337355"/>
            <a:ext cx="9720000" cy="461665"/>
          </a:xfrm>
          <a:prstGeom prst="rect">
            <a:avLst/>
          </a:prstGeom>
          <a:noFill/>
          <a:ln w="9525" cap="flat" cmpd="sng">
            <a:noFill/>
            <a:prstDash val="solid"/>
            <a:miter/>
          </a:ln>
        </p:spPr>
        <p:txBody>
          <a:bodyPr vert="horz" wrap="square" lIns="91440" tIns="45720" rIns="91440" bIns="45720"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Microsoft YaHei" charset="-122"/>
                <a:ea typeface="Microsoft YaHei"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数字图像处理介绍</a:t>
            </a:r>
            <a:endParaRPr lang="zh-CN" altLang="en-US" dirty="0">
              <a:solidFill>
                <a:srgbClr val="0074EB"/>
              </a:solidFill>
              <a:latin typeface="Microsoft YaHei" panose="020B0503020204020204" pitchFamily="34" charset="-122"/>
              <a:ea typeface="Microsoft YaHei" panose="020B0503020204020204" pitchFamily="34" charset="-122"/>
            </a:endParaRPr>
          </a:p>
        </p:txBody>
      </p:sp>
      <p:pic>
        <p:nvPicPr>
          <p:cNvPr id="3" name="Picture 4">
            <a:extLst>
              <a:ext uri="{FF2B5EF4-FFF2-40B4-BE49-F238E27FC236}">
                <a16:creationId xmlns:a16="http://schemas.microsoft.com/office/drawing/2014/main" id="{BBE5CF4F-7905-4B6F-9D07-E64A0CA5F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193" y="2944888"/>
            <a:ext cx="1847849" cy="2823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580EFEEE-9BA3-484D-B875-78B2408A46D8}"/>
              </a:ext>
            </a:extLst>
          </p:cNvPr>
          <p:cNvSpPr txBox="1"/>
          <p:nvPr/>
        </p:nvSpPr>
        <p:spPr>
          <a:xfrm>
            <a:off x="8284443" y="2551956"/>
            <a:ext cx="2743200" cy="369332"/>
          </a:xfrm>
          <a:prstGeom prst="rect">
            <a:avLst/>
          </a:prstGeom>
          <a:noFill/>
        </p:spPr>
        <p:txBody>
          <a:bodyPr wrap="square" rtlCol="0">
            <a:spAutoFit/>
          </a:bodyPr>
          <a:lstStyle/>
          <a:p>
            <a:r>
              <a:rPr lang="zh-CN" altLang="en-US" b="1" dirty="0"/>
              <a:t>灰度级：</a:t>
            </a:r>
          </a:p>
        </p:txBody>
      </p:sp>
      <p:sp>
        <p:nvSpPr>
          <p:cNvPr id="6" name="文本框 5">
            <a:extLst>
              <a:ext uri="{FF2B5EF4-FFF2-40B4-BE49-F238E27FC236}">
                <a16:creationId xmlns:a16="http://schemas.microsoft.com/office/drawing/2014/main" id="{A4DCE571-7251-4D19-8FBE-5398E7187E35}"/>
              </a:ext>
            </a:extLst>
          </p:cNvPr>
          <p:cNvSpPr txBox="1"/>
          <p:nvPr/>
        </p:nvSpPr>
        <p:spPr>
          <a:xfrm>
            <a:off x="1204941" y="2411193"/>
            <a:ext cx="5405233" cy="3662541"/>
          </a:xfrm>
          <a:prstGeom prst="rect">
            <a:avLst/>
          </a:prstGeom>
          <a:noFill/>
        </p:spPr>
        <p:txBody>
          <a:bodyPr wrap="square" rtlCol="0">
            <a:spAutoFit/>
          </a:bodyPr>
          <a:lstStyle/>
          <a:p>
            <a:r>
              <a:rPr lang="en-US" altLang="zh-CN" sz="2000" b="1" dirty="0"/>
              <a:t>· </a:t>
            </a:r>
            <a:r>
              <a:rPr lang="zh-CN" altLang="en-US" sz="2000" dirty="0">
                <a:solidFill>
                  <a:srgbClr val="FF0000"/>
                </a:solidFill>
              </a:rPr>
              <a:t>灰度图像</a:t>
            </a:r>
            <a:r>
              <a:rPr lang="zh-CN" altLang="en-US" sz="2000" dirty="0"/>
              <a:t>：</a:t>
            </a:r>
            <a:r>
              <a:rPr lang="zh-CN" altLang="en-US" sz="2000" b="0" i="0" dirty="0">
                <a:solidFill>
                  <a:srgbClr val="333333"/>
                </a:solidFill>
                <a:effectLst/>
                <a:latin typeface="arial" panose="020B0604020202020204" pitchFamily="34" charset="0"/>
              </a:rPr>
              <a:t>每个像素只有</a:t>
            </a:r>
            <a:r>
              <a:rPr lang="zh-CN" altLang="en-US" sz="2000" b="0" i="0" dirty="0">
                <a:solidFill>
                  <a:srgbClr val="FF0000"/>
                </a:solidFill>
                <a:effectLst/>
                <a:latin typeface="arial" panose="020B0604020202020204" pitchFamily="34" charset="0"/>
              </a:rPr>
              <a:t>一个采样颜色</a:t>
            </a:r>
            <a:r>
              <a:rPr lang="zh-CN" altLang="en-US" sz="2000" b="0" i="0" dirty="0">
                <a:solidFill>
                  <a:srgbClr val="333333"/>
                </a:solidFill>
                <a:effectLst/>
                <a:latin typeface="arial" panose="020B0604020202020204" pitchFamily="34" charset="0"/>
              </a:rPr>
              <a:t>的图像。这类图像通常显示为从最暗黑色到最亮的白色的灰度；</a:t>
            </a:r>
            <a:endParaRPr lang="en-US" altLang="zh-CN" sz="2000" b="0" i="0" dirty="0">
              <a:solidFill>
                <a:srgbClr val="333333"/>
              </a:solidFill>
              <a:effectLst/>
              <a:latin typeface="arial" panose="020B0604020202020204" pitchFamily="34" charset="0"/>
            </a:endParaRPr>
          </a:p>
          <a:p>
            <a:endParaRPr lang="en-US" altLang="zh-CN" sz="2000" b="0" i="0" dirty="0">
              <a:solidFill>
                <a:srgbClr val="333333"/>
              </a:solidFill>
              <a:effectLst/>
              <a:latin typeface="arial" panose="020B0604020202020204" pitchFamily="34" charset="0"/>
            </a:endParaRPr>
          </a:p>
          <a:p>
            <a:endParaRPr lang="en-US" altLang="zh-CN" sz="2000" b="0" i="0" dirty="0">
              <a:solidFill>
                <a:srgbClr val="333333"/>
              </a:solidFill>
              <a:effectLst/>
              <a:latin typeface="arial" panose="020B0604020202020204" pitchFamily="34" charset="0"/>
            </a:endParaRPr>
          </a:p>
          <a:p>
            <a:r>
              <a:rPr lang="en-US" altLang="zh-CN" sz="2000" b="1" dirty="0">
                <a:solidFill>
                  <a:srgbClr val="333333"/>
                </a:solidFill>
                <a:latin typeface="arial" panose="020B0604020202020204" pitchFamily="34" charset="0"/>
              </a:rPr>
              <a:t>·</a:t>
            </a:r>
            <a:r>
              <a:rPr lang="en-US" altLang="zh-CN" sz="2000" dirty="0">
                <a:solidFill>
                  <a:srgbClr val="333333"/>
                </a:solidFill>
                <a:latin typeface="arial" panose="020B0604020202020204" pitchFamily="34" charset="0"/>
              </a:rPr>
              <a:t> </a:t>
            </a:r>
            <a:r>
              <a:rPr lang="zh-CN" altLang="en-US" sz="2000" dirty="0">
                <a:solidFill>
                  <a:srgbClr val="FF0000"/>
                </a:solidFill>
                <a:latin typeface="arial" panose="020B0604020202020204" pitchFamily="34" charset="0"/>
              </a:rPr>
              <a:t>彩色图像</a:t>
            </a:r>
            <a:r>
              <a:rPr lang="zh-CN" altLang="en-US" sz="2000" dirty="0">
                <a:solidFill>
                  <a:srgbClr val="333333"/>
                </a:solidFill>
                <a:latin typeface="arial" panose="020B0604020202020204" pitchFamily="34" charset="0"/>
              </a:rPr>
              <a:t>：</a:t>
            </a:r>
            <a:r>
              <a:rPr lang="zh-CN" altLang="en-US" sz="2000" dirty="0"/>
              <a:t>用</a:t>
            </a:r>
            <a:r>
              <a:rPr lang="zh-CN" altLang="en-US" sz="2000" dirty="0">
                <a:solidFill>
                  <a:srgbClr val="FF0000"/>
                </a:solidFill>
              </a:rPr>
              <a:t>红、绿、蓝三元组</a:t>
            </a:r>
            <a:r>
              <a:rPr lang="zh-CN" altLang="en-US" sz="2000" dirty="0"/>
              <a:t>的二维矩阵来表示。通常，三元组的每个数值也是在</a:t>
            </a:r>
            <a:r>
              <a:rPr lang="en-US" altLang="zh-CN" sz="2000" dirty="0"/>
              <a:t>0</a:t>
            </a:r>
            <a:r>
              <a:rPr lang="zh-CN" altLang="en-US" sz="2000" dirty="0"/>
              <a:t>到</a:t>
            </a:r>
            <a:r>
              <a:rPr lang="en-US" altLang="zh-CN" sz="2000" dirty="0"/>
              <a:t>255</a:t>
            </a:r>
            <a:r>
              <a:rPr lang="zh-CN" altLang="en-US" sz="2000" dirty="0"/>
              <a:t>之间，</a:t>
            </a:r>
            <a:r>
              <a:rPr lang="en-US" altLang="zh-CN" sz="2000" dirty="0"/>
              <a:t>0</a:t>
            </a:r>
            <a:r>
              <a:rPr lang="zh-CN" altLang="en-US" sz="2000" dirty="0"/>
              <a:t>表示相应的基色在该象素中没有，而</a:t>
            </a:r>
            <a:r>
              <a:rPr lang="en-US" altLang="zh-CN" sz="2000" dirty="0"/>
              <a:t>255</a:t>
            </a:r>
            <a:r>
              <a:rPr lang="zh-CN" altLang="en-US" sz="2000" dirty="0"/>
              <a:t>则代表相应的基在该象素中取得最大值，这种情况下每个象素可用三个字节来表示。</a:t>
            </a:r>
          </a:p>
          <a:p>
            <a:endParaRPr lang="zh-CN" altLang="en-US" sz="1400" dirty="0"/>
          </a:p>
          <a:p>
            <a:endParaRPr lang="zh-CN" altLang="en-US" dirty="0"/>
          </a:p>
        </p:txBody>
      </p:sp>
      <p:sp>
        <p:nvSpPr>
          <p:cNvPr id="7" name="文本框 6">
            <a:extLst>
              <a:ext uri="{FF2B5EF4-FFF2-40B4-BE49-F238E27FC236}">
                <a16:creationId xmlns:a16="http://schemas.microsoft.com/office/drawing/2014/main" id="{2D694232-B6F1-42DB-909D-1C266016408A}"/>
              </a:ext>
            </a:extLst>
          </p:cNvPr>
          <p:cNvSpPr txBox="1"/>
          <p:nvPr/>
        </p:nvSpPr>
        <p:spPr>
          <a:xfrm>
            <a:off x="1014618" y="1272064"/>
            <a:ext cx="2912400" cy="400110"/>
          </a:xfrm>
          <a:prstGeom prst="rect">
            <a:avLst/>
          </a:prstGeom>
          <a:noFill/>
        </p:spPr>
        <p:txBody>
          <a:bodyPr wrap="square" rtlCol="0">
            <a:spAutoFit/>
          </a:bodyPr>
          <a:lstStyle/>
          <a:p>
            <a:r>
              <a:rPr lang="en-US" altLang="zh-CN" sz="2000" b="1" dirty="0"/>
              <a:t>3.</a:t>
            </a:r>
            <a:r>
              <a:rPr lang="zh-CN" altLang="en-US" sz="2000" b="1" dirty="0"/>
              <a:t>图的分类（二）？</a:t>
            </a:r>
            <a:endParaRPr lang="en-US" altLang="zh-CN" sz="2000" b="1" dirty="0"/>
          </a:p>
        </p:txBody>
      </p:sp>
    </p:spTree>
    <p:extLst>
      <p:ext uri="{BB962C8B-B14F-4D97-AF65-F5344CB8AC3E}">
        <p14:creationId xmlns:p14="http://schemas.microsoft.com/office/powerpoint/2010/main" val="261915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A82B0-9EE0-A043-AB8F-1E13F67E9844}"/>
              </a:ext>
            </a:extLst>
          </p:cNvPr>
          <p:cNvSpPr txBox="1"/>
          <p:nvPr/>
        </p:nvSpPr>
        <p:spPr>
          <a:xfrm>
            <a:off x="917118" y="337355"/>
            <a:ext cx="9720000" cy="461665"/>
          </a:xfrm>
          <a:prstGeom prst="rect">
            <a:avLst/>
          </a:prstGeom>
          <a:noFill/>
          <a:ln w="9525" cap="flat" cmpd="sng">
            <a:noFill/>
            <a:prstDash val="solid"/>
            <a:miter/>
          </a:ln>
        </p:spPr>
        <p:txBody>
          <a:bodyPr vert="horz" wrap="square" lIns="91440" tIns="45720" rIns="91440" bIns="45720"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Microsoft YaHei" charset="-122"/>
                <a:ea typeface="Microsoft YaHei"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数字图像处理介绍</a:t>
            </a:r>
            <a:endParaRPr lang="zh-CN" altLang="en-US" dirty="0">
              <a:solidFill>
                <a:srgbClr val="0074EB"/>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F6369243-A7B4-4635-A5C7-D10153B43834}"/>
              </a:ext>
            </a:extLst>
          </p:cNvPr>
          <p:cNvSpPr txBox="1"/>
          <p:nvPr/>
        </p:nvSpPr>
        <p:spPr>
          <a:xfrm>
            <a:off x="6169028" y="2704216"/>
            <a:ext cx="5648325" cy="3816429"/>
          </a:xfrm>
          <a:prstGeom prst="rect">
            <a:avLst/>
          </a:prstGeom>
          <a:noFill/>
        </p:spPr>
        <p:txBody>
          <a:bodyPr wrap="square" rtlCol="0">
            <a:spAutoFit/>
          </a:bodyPr>
          <a:lstStyle/>
          <a:p>
            <a:pPr eaLnBrk="1" hangingPunct="1"/>
            <a:r>
              <a:rPr lang="en-US" altLang="zh-CN" sz="1600" dirty="0"/>
              <a:t>125,153,158,157,127, 70,103,120,129,144,144,150,150,147,150,160,165,160,164,165,167,175,175,166,133, 60,</a:t>
            </a:r>
          </a:p>
          <a:p>
            <a:pPr eaLnBrk="1" hangingPunct="1"/>
            <a:r>
              <a:rPr lang="en-US" altLang="zh-CN" sz="1600" dirty="0"/>
              <a:t>133,154,158,100,116,120, 97, 74, 54, 74,118,146,148,150,145,157,164,157,158,162,165,171,155,115, </a:t>
            </a:r>
          </a:p>
          <a:p>
            <a:pPr eaLnBrk="1" hangingPunct="1"/>
            <a:r>
              <a:rPr lang="en-US" altLang="zh-CN" sz="1600" dirty="0"/>
              <a:t>88, 49,</a:t>
            </a:r>
          </a:p>
          <a:p>
            <a:pPr eaLnBrk="1" hangingPunct="1"/>
            <a:r>
              <a:rPr lang="en-US" altLang="zh-CN" sz="1600" dirty="0"/>
              <a:t>155,163, 95,112,123,101,137,108, 81, 71, 63, 81,137,142,146,152,159,161,159,154,138, 81, 78, 84,114, 95,</a:t>
            </a:r>
          </a:p>
          <a:p>
            <a:pPr eaLnBrk="1" hangingPunct="1"/>
            <a:r>
              <a:rPr lang="en-US" altLang="zh-CN" sz="1600" dirty="0"/>
              <a:t>167, 69, 85, 59, 65, 43, 85, 34, 69, 78,104,101,117,132,134,149,160,165,158,143,114, 99, 57, 45, </a:t>
            </a:r>
          </a:p>
          <a:p>
            <a:pPr eaLnBrk="1" hangingPunct="1"/>
            <a:r>
              <a:rPr lang="en-US" altLang="zh-CN" sz="1600" dirty="0"/>
              <a:t>51, 57,</a:t>
            </a:r>
          </a:p>
          <a:p>
            <a:endParaRPr lang="zh-CN" altLang="en-US" dirty="0"/>
          </a:p>
        </p:txBody>
      </p:sp>
      <p:pic>
        <p:nvPicPr>
          <p:cNvPr id="9" name="Picture 6">
            <a:extLst>
              <a:ext uri="{FF2B5EF4-FFF2-40B4-BE49-F238E27FC236}">
                <a16:creationId xmlns:a16="http://schemas.microsoft.com/office/drawing/2014/main" id="{0C709ED3-BC5A-4E6E-B0BA-07B3D868E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3" y="3038730"/>
            <a:ext cx="1749882" cy="1609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F56C6B13-422C-4C3F-A0D4-160BD708B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946" y="3228172"/>
            <a:ext cx="9953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03575116-3ABC-4C21-B7A4-35A6880504ED}"/>
              </a:ext>
            </a:extLst>
          </p:cNvPr>
          <p:cNvSpPr txBox="1"/>
          <p:nvPr/>
        </p:nvSpPr>
        <p:spPr>
          <a:xfrm>
            <a:off x="917118" y="1467777"/>
            <a:ext cx="6209277" cy="707886"/>
          </a:xfrm>
          <a:prstGeom prst="rect">
            <a:avLst/>
          </a:prstGeom>
          <a:noFill/>
        </p:spPr>
        <p:txBody>
          <a:bodyPr wrap="square" rtlCol="0">
            <a:spAutoFit/>
          </a:bodyPr>
          <a:lstStyle/>
          <a:p>
            <a:r>
              <a:rPr lang="en-US" altLang="zh-CN" sz="2200" b="1" dirty="0"/>
              <a:t>3—1</a:t>
            </a:r>
            <a:r>
              <a:rPr lang="zh-CN" altLang="en-US" sz="2200" b="1" dirty="0"/>
              <a:t>：灰度图像</a:t>
            </a:r>
            <a:r>
              <a:rPr lang="en-US" altLang="zh-CN" sz="2200" b="1" dirty="0"/>
              <a:t>(128x128)</a:t>
            </a:r>
            <a:r>
              <a:rPr lang="zh-CN" altLang="en-US" sz="2200" b="1" dirty="0"/>
              <a:t>及其对应的数值矩阵</a:t>
            </a:r>
          </a:p>
          <a:p>
            <a:endParaRPr lang="zh-CN" altLang="en-US" dirty="0"/>
          </a:p>
        </p:txBody>
      </p:sp>
      <p:sp>
        <p:nvSpPr>
          <p:cNvPr id="14" name="箭头: 右 13">
            <a:extLst>
              <a:ext uri="{FF2B5EF4-FFF2-40B4-BE49-F238E27FC236}">
                <a16:creationId xmlns:a16="http://schemas.microsoft.com/office/drawing/2014/main" id="{BADB35D7-788A-44A4-9B0A-A20CB1BA9563}"/>
              </a:ext>
            </a:extLst>
          </p:cNvPr>
          <p:cNvSpPr/>
          <p:nvPr/>
        </p:nvSpPr>
        <p:spPr>
          <a:xfrm>
            <a:off x="2457113" y="3723472"/>
            <a:ext cx="1295400" cy="24040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F9CAC4F4-B122-4998-87B5-6997BC2CE2F3}"/>
              </a:ext>
            </a:extLst>
          </p:cNvPr>
          <p:cNvSpPr/>
          <p:nvPr/>
        </p:nvSpPr>
        <p:spPr>
          <a:xfrm>
            <a:off x="5217322" y="3623053"/>
            <a:ext cx="700088" cy="3121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EDB2D1F-B208-4ADA-8E24-67DC7540D01C}"/>
              </a:ext>
            </a:extLst>
          </p:cNvPr>
          <p:cNvSpPr txBox="1"/>
          <p:nvPr/>
        </p:nvSpPr>
        <p:spPr>
          <a:xfrm>
            <a:off x="6150760" y="2208645"/>
            <a:ext cx="2536040" cy="400110"/>
          </a:xfrm>
          <a:prstGeom prst="rect">
            <a:avLst/>
          </a:prstGeom>
          <a:noFill/>
        </p:spPr>
        <p:txBody>
          <a:bodyPr wrap="square" rtlCol="0">
            <a:spAutoFit/>
          </a:bodyPr>
          <a:lstStyle/>
          <a:p>
            <a:r>
              <a:rPr lang="zh-CN" altLang="en-US" sz="2000" dirty="0"/>
              <a:t>部分矩阵数据：</a:t>
            </a:r>
          </a:p>
        </p:txBody>
      </p:sp>
    </p:spTree>
    <p:extLst>
      <p:ext uri="{BB962C8B-B14F-4D97-AF65-F5344CB8AC3E}">
        <p14:creationId xmlns:p14="http://schemas.microsoft.com/office/powerpoint/2010/main" val="1756979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A82B0-9EE0-A043-AB8F-1E13F67E9844}"/>
              </a:ext>
            </a:extLst>
          </p:cNvPr>
          <p:cNvSpPr txBox="1"/>
          <p:nvPr/>
        </p:nvSpPr>
        <p:spPr>
          <a:xfrm>
            <a:off x="917118" y="337355"/>
            <a:ext cx="9720000" cy="461665"/>
          </a:xfrm>
          <a:prstGeom prst="rect">
            <a:avLst/>
          </a:prstGeom>
          <a:noFill/>
          <a:ln w="9525" cap="flat" cmpd="sng">
            <a:noFill/>
            <a:prstDash val="solid"/>
            <a:miter/>
          </a:ln>
        </p:spPr>
        <p:txBody>
          <a:bodyPr vert="horz" wrap="square" lIns="91440" tIns="45720" rIns="91440" bIns="45720"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Microsoft YaHei" charset="-122"/>
                <a:ea typeface="Microsoft YaHei"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数字图像处理介绍</a:t>
            </a:r>
            <a:endParaRPr lang="zh-CN" altLang="en-US" dirty="0">
              <a:solidFill>
                <a:srgbClr val="0074EB"/>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A1EAA40B-FAD7-4D7B-8E8A-8A99A80A5878}"/>
              </a:ext>
            </a:extLst>
          </p:cNvPr>
          <p:cNvSpPr txBox="1"/>
          <p:nvPr/>
        </p:nvSpPr>
        <p:spPr>
          <a:xfrm>
            <a:off x="917118" y="1197114"/>
            <a:ext cx="6038850" cy="707886"/>
          </a:xfrm>
          <a:prstGeom prst="rect">
            <a:avLst/>
          </a:prstGeom>
          <a:noFill/>
        </p:spPr>
        <p:txBody>
          <a:bodyPr wrap="square" rtlCol="0">
            <a:spAutoFit/>
          </a:bodyPr>
          <a:lstStyle/>
          <a:p>
            <a:r>
              <a:rPr lang="en-US" altLang="zh-CN" sz="2200" b="1" dirty="0"/>
              <a:t>3—2</a:t>
            </a:r>
            <a:r>
              <a:rPr lang="zh-CN" altLang="en-US" sz="2200" b="1" dirty="0"/>
              <a:t>：彩色图像</a:t>
            </a:r>
            <a:r>
              <a:rPr lang="en-US" altLang="zh-CN" sz="2200" b="1" dirty="0"/>
              <a:t>(128x128)</a:t>
            </a:r>
            <a:r>
              <a:rPr lang="zh-CN" altLang="en-US" sz="2200" b="1" dirty="0"/>
              <a:t>及其对应的数值矩阵</a:t>
            </a:r>
          </a:p>
          <a:p>
            <a:endParaRPr lang="zh-CN" altLang="en-US" dirty="0"/>
          </a:p>
        </p:txBody>
      </p:sp>
      <p:pic>
        <p:nvPicPr>
          <p:cNvPr id="2050" name="Picture 2">
            <a:extLst>
              <a:ext uri="{FF2B5EF4-FFF2-40B4-BE49-F238E27FC236}">
                <a16:creationId xmlns:a16="http://schemas.microsoft.com/office/drawing/2014/main" id="{49C3F67A-E2ED-4243-BB21-F1B30E3EA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418" y="1905000"/>
            <a:ext cx="7667625" cy="424995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E48D292F-64D9-4205-9730-FFE85A325ED7}"/>
              </a:ext>
            </a:extLst>
          </p:cNvPr>
          <p:cNvPicPr>
            <a:picLocks noChangeAspect="1"/>
          </p:cNvPicPr>
          <p:nvPr/>
        </p:nvPicPr>
        <p:blipFill>
          <a:blip r:embed="rId3"/>
          <a:stretch>
            <a:fillRect/>
          </a:stretch>
        </p:blipFill>
        <p:spPr>
          <a:xfrm>
            <a:off x="7521538" y="4980144"/>
            <a:ext cx="2451137" cy="1174810"/>
          </a:xfrm>
          <a:prstGeom prst="rect">
            <a:avLst/>
          </a:prstGeom>
        </p:spPr>
      </p:pic>
    </p:spTree>
    <p:extLst>
      <p:ext uri="{BB962C8B-B14F-4D97-AF65-F5344CB8AC3E}">
        <p14:creationId xmlns:p14="http://schemas.microsoft.com/office/powerpoint/2010/main" val="2546468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A82B0-9EE0-A043-AB8F-1E13F67E9844}"/>
              </a:ext>
            </a:extLst>
          </p:cNvPr>
          <p:cNvSpPr txBox="1"/>
          <p:nvPr/>
        </p:nvSpPr>
        <p:spPr>
          <a:xfrm>
            <a:off x="917118" y="337355"/>
            <a:ext cx="9720000" cy="461665"/>
          </a:xfrm>
          <a:prstGeom prst="rect">
            <a:avLst/>
          </a:prstGeom>
          <a:noFill/>
          <a:ln w="9525" cap="flat" cmpd="sng">
            <a:noFill/>
            <a:prstDash val="solid"/>
            <a:miter/>
          </a:ln>
        </p:spPr>
        <p:txBody>
          <a:bodyPr vert="horz" wrap="square" lIns="91440" tIns="45720" rIns="91440" bIns="45720"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Microsoft YaHei" charset="-122"/>
                <a:ea typeface="Microsoft YaHei"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数字图像处理介绍</a:t>
            </a:r>
            <a:endParaRPr lang="zh-CN" altLang="en-US" dirty="0">
              <a:solidFill>
                <a:srgbClr val="0074EB"/>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0448D22-2452-44B0-96CF-817E06DEE742}"/>
              </a:ext>
            </a:extLst>
          </p:cNvPr>
          <p:cNvSpPr txBox="1"/>
          <p:nvPr/>
        </p:nvSpPr>
        <p:spPr>
          <a:xfrm>
            <a:off x="1171575" y="1657380"/>
            <a:ext cx="3019425" cy="430887"/>
          </a:xfrm>
          <a:prstGeom prst="rect">
            <a:avLst/>
          </a:prstGeom>
          <a:noFill/>
        </p:spPr>
        <p:txBody>
          <a:bodyPr wrap="square" rtlCol="0">
            <a:spAutoFit/>
          </a:bodyPr>
          <a:lstStyle/>
          <a:p>
            <a:r>
              <a:rPr lang="en-US" altLang="zh-CN" sz="2200" b="1" dirty="0"/>
              <a:t>4.</a:t>
            </a:r>
            <a:r>
              <a:rPr lang="zh-CN" altLang="en-US" sz="2200" b="1" dirty="0"/>
              <a:t>什么是数字图像处理</a:t>
            </a:r>
            <a:r>
              <a:rPr lang="zh-CN" altLang="en-US" sz="2000" b="1" dirty="0"/>
              <a:t>？</a:t>
            </a:r>
          </a:p>
        </p:txBody>
      </p:sp>
      <p:sp>
        <p:nvSpPr>
          <p:cNvPr id="4" name="文本框 3">
            <a:extLst>
              <a:ext uri="{FF2B5EF4-FFF2-40B4-BE49-F238E27FC236}">
                <a16:creationId xmlns:a16="http://schemas.microsoft.com/office/drawing/2014/main" id="{414AA487-D396-4717-B081-9F96FB55DB8D}"/>
              </a:ext>
            </a:extLst>
          </p:cNvPr>
          <p:cNvSpPr txBox="1"/>
          <p:nvPr/>
        </p:nvSpPr>
        <p:spPr>
          <a:xfrm>
            <a:off x="1343025" y="3039704"/>
            <a:ext cx="4391025" cy="1631216"/>
          </a:xfrm>
          <a:prstGeom prst="rect">
            <a:avLst/>
          </a:prstGeom>
          <a:noFill/>
        </p:spPr>
        <p:txBody>
          <a:bodyPr wrap="square" rtlCol="0">
            <a:spAutoFit/>
          </a:bodyPr>
          <a:lstStyle/>
          <a:p>
            <a:r>
              <a:rPr lang="zh-CN" altLang="en-US" sz="2000" b="0" i="0" dirty="0">
                <a:solidFill>
                  <a:srgbClr val="FF0000"/>
                </a:solidFill>
                <a:effectLst/>
                <a:latin typeface="arial" panose="020B0604020202020204" pitchFamily="34" charset="0"/>
              </a:rPr>
              <a:t>数字图像处理</a:t>
            </a:r>
            <a:r>
              <a:rPr lang="en-US" altLang="zh-CN" sz="2000" b="0" i="0" dirty="0">
                <a:solidFill>
                  <a:srgbClr val="333333"/>
                </a:solidFill>
                <a:effectLst/>
                <a:latin typeface="arial" panose="020B0604020202020204" pitchFamily="34" charset="0"/>
              </a:rPr>
              <a:t>(Digital Image Processing)</a:t>
            </a:r>
            <a:r>
              <a:rPr lang="zh-CN" altLang="en-US" sz="2000" b="0" i="0" dirty="0">
                <a:solidFill>
                  <a:srgbClr val="333333"/>
                </a:solidFill>
                <a:effectLst/>
                <a:latin typeface="arial" panose="020B0604020202020204" pitchFamily="34" charset="0"/>
              </a:rPr>
              <a:t>：</a:t>
            </a:r>
            <a:endParaRPr lang="en-US" altLang="zh-CN" sz="2000" b="0" i="0" dirty="0">
              <a:solidFill>
                <a:srgbClr val="333333"/>
              </a:solidFill>
              <a:effectLst/>
              <a:latin typeface="arial" panose="020B0604020202020204" pitchFamily="34" charset="0"/>
            </a:endParaRPr>
          </a:p>
          <a:p>
            <a:r>
              <a:rPr lang="en-US" altLang="zh-CN" sz="2000" dirty="0">
                <a:solidFill>
                  <a:srgbClr val="333333"/>
                </a:solidFill>
                <a:latin typeface="arial" panose="020B0604020202020204" pitchFamily="34" charset="0"/>
              </a:rPr>
              <a:t>      </a:t>
            </a:r>
            <a:r>
              <a:rPr lang="zh-CN" altLang="en-US" sz="2000" b="0" i="0" dirty="0">
                <a:solidFill>
                  <a:srgbClr val="333333"/>
                </a:solidFill>
                <a:effectLst/>
                <a:latin typeface="arial" panose="020B0604020202020204" pitchFamily="34" charset="0"/>
              </a:rPr>
              <a:t>又称为</a:t>
            </a:r>
            <a:r>
              <a:rPr lang="zh-CN" altLang="en-US" sz="2000" b="0" i="0" u="none" strike="noStrike" dirty="0">
                <a:solidFill>
                  <a:srgbClr val="136EC2"/>
                </a:solidFill>
                <a:effectLst/>
                <a:latin typeface="arial" panose="020B0604020202020204" pitchFamily="34" charset="0"/>
                <a:hlinkClick r:id="rId2"/>
              </a:rPr>
              <a:t>计算机</a:t>
            </a:r>
            <a:r>
              <a:rPr lang="zh-CN" altLang="en-US" sz="2000" b="0" i="0" dirty="0">
                <a:solidFill>
                  <a:srgbClr val="333333"/>
                </a:solidFill>
                <a:effectLst/>
                <a:latin typeface="arial" panose="020B0604020202020204" pitchFamily="34" charset="0"/>
              </a:rPr>
              <a:t>图像处理，是指将</a:t>
            </a:r>
            <a:r>
              <a:rPr lang="zh-CN" altLang="en-US" sz="2000" b="0" i="0" dirty="0">
                <a:solidFill>
                  <a:srgbClr val="FF0000"/>
                </a:solidFill>
                <a:effectLst/>
                <a:latin typeface="arial" panose="020B0604020202020204" pitchFamily="34" charset="0"/>
              </a:rPr>
              <a:t>图像信号</a:t>
            </a:r>
            <a:r>
              <a:rPr lang="zh-CN" altLang="en-US" sz="2000" b="0" i="0" dirty="0">
                <a:solidFill>
                  <a:srgbClr val="333333"/>
                </a:solidFill>
                <a:effectLst/>
                <a:latin typeface="arial" panose="020B0604020202020204" pitchFamily="34" charset="0"/>
              </a:rPr>
              <a:t>转换成</a:t>
            </a:r>
            <a:r>
              <a:rPr lang="zh-CN" altLang="en-US" sz="2000" b="0" i="0" dirty="0">
                <a:solidFill>
                  <a:srgbClr val="FF0000"/>
                </a:solidFill>
                <a:effectLst/>
                <a:latin typeface="arial" panose="020B0604020202020204" pitchFamily="34" charset="0"/>
              </a:rPr>
              <a:t>数字信号</a:t>
            </a:r>
            <a:r>
              <a:rPr lang="zh-CN" altLang="en-US" sz="2000" b="0" i="0" dirty="0">
                <a:solidFill>
                  <a:srgbClr val="333333"/>
                </a:solidFill>
                <a:effectLst/>
                <a:latin typeface="arial" panose="020B0604020202020204" pitchFamily="34" charset="0"/>
              </a:rPr>
              <a:t>并利用计算机对其进行处理的过程。</a:t>
            </a:r>
            <a:endParaRPr lang="zh-CN" altLang="en-US" sz="2000" dirty="0"/>
          </a:p>
        </p:txBody>
      </p:sp>
      <p:pic>
        <p:nvPicPr>
          <p:cNvPr id="6" name="图片 5">
            <a:extLst>
              <a:ext uri="{FF2B5EF4-FFF2-40B4-BE49-F238E27FC236}">
                <a16:creationId xmlns:a16="http://schemas.microsoft.com/office/drawing/2014/main" id="{7C3AD224-4796-4569-944A-C9F2F9AE4FC8}"/>
              </a:ext>
            </a:extLst>
          </p:cNvPr>
          <p:cNvPicPr>
            <a:picLocks noChangeAspect="1"/>
          </p:cNvPicPr>
          <p:nvPr/>
        </p:nvPicPr>
        <p:blipFill rotWithShape="1">
          <a:blip r:embed="rId3"/>
          <a:srcRect l="5557" t="2435"/>
          <a:stretch/>
        </p:blipFill>
        <p:spPr>
          <a:xfrm>
            <a:off x="6295649" y="1950720"/>
            <a:ext cx="4735700" cy="3688080"/>
          </a:xfrm>
          <a:prstGeom prst="rect">
            <a:avLst/>
          </a:prstGeom>
        </p:spPr>
      </p:pic>
    </p:spTree>
    <p:extLst>
      <p:ext uri="{BB962C8B-B14F-4D97-AF65-F5344CB8AC3E}">
        <p14:creationId xmlns:p14="http://schemas.microsoft.com/office/powerpoint/2010/main" val="328861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734D3EFC-EE2E-4DE2-ACA3-5222F58903E0}"/>
              </a:ext>
            </a:extLst>
          </p:cNvPr>
          <p:cNvSpPr txBox="1"/>
          <p:nvPr/>
        </p:nvSpPr>
        <p:spPr>
          <a:xfrm>
            <a:off x="1285874" y="1266825"/>
            <a:ext cx="2839086" cy="430887"/>
          </a:xfrm>
          <a:prstGeom prst="rect">
            <a:avLst/>
          </a:prstGeom>
          <a:noFill/>
        </p:spPr>
        <p:txBody>
          <a:bodyPr wrap="square" rtlCol="0">
            <a:spAutoFit/>
          </a:bodyPr>
          <a:lstStyle/>
          <a:p>
            <a:r>
              <a:rPr lang="en-US" altLang="zh-CN" sz="2200" b="1" dirty="0"/>
              <a:t>4—1</a:t>
            </a:r>
            <a:r>
              <a:rPr lang="zh-CN" altLang="en-US" sz="2200" b="1" dirty="0"/>
              <a:t>：图像重建</a:t>
            </a:r>
          </a:p>
        </p:txBody>
      </p:sp>
      <p:sp>
        <p:nvSpPr>
          <p:cNvPr id="4" name="文本框 3">
            <a:extLst>
              <a:ext uri="{FF2B5EF4-FFF2-40B4-BE49-F238E27FC236}">
                <a16:creationId xmlns:a16="http://schemas.microsoft.com/office/drawing/2014/main" id="{60CE6BE0-7742-4A68-B6B7-93748EB499C9}"/>
              </a:ext>
            </a:extLst>
          </p:cNvPr>
          <p:cNvSpPr txBox="1"/>
          <p:nvPr/>
        </p:nvSpPr>
        <p:spPr>
          <a:xfrm>
            <a:off x="1695450" y="2315893"/>
            <a:ext cx="4048126" cy="1446550"/>
          </a:xfrm>
          <a:prstGeom prst="rect">
            <a:avLst/>
          </a:prstGeom>
          <a:noFill/>
        </p:spPr>
        <p:txBody>
          <a:bodyPr wrap="square" rtlCol="0">
            <a:spAutoFit/>
          </a:bodyPr>
          <a:lstStyle/>
          <a:p>
            <a:r>
              <a:rPr lang="en-US" altLang="zh-CN" sz="2000" b="1" i="0" dirty="0">
                <a:solidFill>
                  <a:srgbClr val="333333"/>
                </a:solidFill>
                <a:effectLst/>
                <a:latin typeface="+mn-ea"/>
              </a:rPr>
              <a:t>·</a:t>
            </a:r>
            <a:r>
              <a:rPr lang="zh-CN" altLang="en-US" sz="2000" b="1" i="0" dirty="0">
                <a:solidFill>
                  <a:srgbClr val="333333"/>
                </a:solidFill>
                <a:effectLst/>
                <a:latin typeface="+mn-ea"/>
              </a:rPr>
              <a:t>定义：</a:t>
            </a:r>
            <a:r>
              <a:rPr lang="zh-CN" altLang="en-US" sz="2000" b="0" i="0" dirty="0">
                <a:solidFill>
                  <a:srgbClr val="333333"/>
                </a:solidFill>
                <a:effectLst/>
                <a:latin typeface="+mn-ea"/>
              </a:rPr>
              <a:t>通过物体外部测量的数据，经数字处理获得三维物体的形状信息的技术。</a:t>
            </a:r>
            <a:endParaRPr lang="en-US" altLang="zh-CN" sz="2000" b="0" i="0" dirty="0">
              <a:solidFill>
                <a:srgbClr val="333333"/>
              </a:solidFill>
              <a:effectLst/>
              <a:latin typeface="+mn-ea"/>
            </a:endParaRPr>
          </a:p>
          <a:p>
            <a:endParaRPr lang="en-US" altLang="zh-CN" sz="1400" b="1" dirty="0">
              <a:solidFill>
                <a:srgbClr val="333333"/>
              </a:solidFill>
              <a:latin typeface="+mn-ea"/>
            </a:endParaRPr>
          </a:p>
          <a:p>
            <a:endParaRPr lang="en-US" altLang="zh-CN" sz="1400" b="1" dirty="0">
              <a:solidFill>
                <a:srgbClr val="333333"/>
              </a:solidFill>
              <a:latin typeface="+mn-ea"/>
            </a:endParaRPr>
          </a:p>
        </p:txBody>
      </p:sp>
      <p:sp>
        <p:nvSpPr>
          <p:cNvPr id="5" name="文本框 4">
            <a:extLst>
              <a:ext uri="{FF2B5EF4-FFF2-40B4-BE49-F238E27FC236}">
                <a16:creationId xmlns:a16="http://schemas.microsoft.com/office/drawing/2014/main" id="{3C614693-2394-4A18-A1CF-1B582F0519F6}"/>
              </a:ext>
            </a:extLst>
          </p:cNvPr>
          <p:cNvSpPr txBox="1"/>
          <p:nvPr/>
        </p:nvSpPr>
        <p:spPr>
          <a:xfrm>
            <a:off x="2047874" y="3541171"/>
            <a:ext cx="4048126" cy="2554545"/>
          </a:xfrm>
          <a:prstGeom prst="rect">
            <a:avLst/>
          </a:prstGeom>
          <a:noFill/>
        </p:spPr>
        <p:txBody>
          <a:bodyPr wrap="square" rtlCol="0">
            <a:spAutoFit/>
          </a:bodyPr>
          <a:lstStyle/>
          <a:p>
            <a:r>
              <a:rPr lang="en-US" altLang="zh-CN" sz="2000" b="1" dirty="0">
                <a:solidFill>
                  <a:srgbClr val="333333"/>
                </a:solidFill>
                <a:latin typeface="+mn-ea"/>
              </a:rPr>
              <a:t>·</a:t>
            </a:r>
            <a:r>
              <a:rPr lang="zh-CN" altLang="en-US" sz="2000" b="0" i="0" dirty="0">
                <a:solidFill>
                  <a:srgbClr val="333333"/>
                </a:solidFill>
                <a:effectLst/>
                <a:latin typeface="+mn-ea"/>
              </a:rPr>
              <a:t>投影重建（</a:t>
            </a:r>
            <a:r>
              <a:rPr lang="en-US" altLang="zh-CN" sz="2000" b="0" i="0" dirty="0">
                <a:solidFill>
                  <a:srgbClr val="FF0000"/>
                </a:solidFill>
                <a:effectLst/>
                <a:latin typeface="+mn-ea"/>
              </a:rPr>
              <a:t>X</a:t>
            </a:r>
            <a:r>
              <a:rPr lang="zh-CN" altLang="en-US" sz="2000" b="0" i="0" dirty="0">
                <a:solidFill>
                  <a:srgbClr val="FF0000"/>
                </a:solidFill>
                <a:effectLst/>
                <a:latin typeface="+mn-ea"/>
              </a:rPr>
              <a:t>光</a:t>
            </a:r>
            <a:r>
              <a:rPr lang="en-US" altLang="zh-CN" sz="2000" b="0" i="0" u="none" strike="noStrike" dirty="0">
                <a:solidFill>
                  <a:srgbClr val="FF0000"/>
                </a:solidFill>
                <a:effectLst/>
                <a:latin typeface="+mn-ea"/>
                <a:hlinkClick r:id="rId2">
                  <a:extLst>
                    <a:ext uri="{A12FA001-AC4F-418D-AE19-62706E023703}">
                      <ahyp:hlinkClr xmlns:ahyp="http://schemas.microsoft.com/office/drawing/2018/hyperlinkcolor" val="tx"/>
                    </a:ext>
                  </a:extLst>
                </a:hlinkClick>
              </a:rPr>
              <a:t>CT</a:t>
            </a:r>
            <a:r>
              <a:rPr lang="zh-CN" altLang="en-US" sz="2000" b="0" i="0" dirty="0">
                <a:solidFill>
                  <a:srgbClr val="FF0000"/>
                </a:solidFill>
                <a:effectLst/>
                <a:latin typeface="+mn-ea"/>
              </a:rPr>
              <a:t>技术</a:t>
            </a:r>
            <a:r>
              <a:rPr lang="zh-CN" altLang="en-US" sz="2000" b="0" i="0" dirty="0">
                <a:solidFill>
                  <a:srgbClr val="333333"/>
                </a:solidFill>
                <a:effectLst/>
                <a:latin typeface="+mn-ea"/>
              </a:rPr>
              <a:t>）</a:t>
            </a:r>
            <a:endParaRPr lang="en-US" altLang="zh-CN" sz="2000" b="0" i="0" dirty="0">
              <a:solidFill>
                <a:srgbClr val="333333"/>
              </a:solidFill>
              <a:effectLst/>
              <a:latin typeface="+mn-ea"/>
            </a:endParaRPr>
          </a:p>
          <a:p>
            <a:endParaRPr lang="en-US" altLang="zh-CN" sz="2000" b="0" i="0" dirty="0">
              <a:solidFill>
                <a:srgbClr val="333333"/>
              </a:solidFill>
              <a:effectLst/>
              <a:latin typeface="+mn-ea"/>
            </a:endParaRPr>
          </a:p>
          <a:p>
            <a:r>
              <a:rPr lang="en-US" altLang="zh-CN" sz="2000" b="1" dirty="0">
                <a:solidFill>
                  <a:srgbClr val="333333"/>
                </a:solidFill>
                <a:latin typeface="+mn-ea"/>
              </a:rPr>
              <a:t>·</a:t>
            </a:r>
            <a:r>
              <a:rPr lang="zh-CN" altLang="en-US" sz="2000" b="0" i="0" dirty="0">
                <a:solidFill>
                  <a:srgbClr val="333333"/>
                </a:solidFill>
                <a:effectLst/>
                <a:latin typeface="+mn-ea"/>
              </a:rPr>
              <a:t>明暗恢复形状（</a:t>
            </a:r>
            <a:r>
              <a:rPr lang="zh-CN" altLang="en-US" sz="2000" b="0" i="0" dirty="0">
                <a:solidFill>
                  <a:srgbClr val="FF0000"/>
                </a:solidFill>
                <a:effectLst/>
                <a:latin typeface="+mn-ea"/>
              </a:rPr>
              <a:t>遥感图像的地形重建</a:t>
            </a:r>
            <a:r>
              <a:rPr lang="zh-CN" altLang="en-US" sz="2000" b="0" i="0" dirty="0">
                <a:solidFill>
                  <a:srgbClr val="333333"/>
                </a:solidFill>
                <a:effectLst/>
                <a:latin typeface="+mn-ea"/>
              </a:rPr>
              <a:t>）</a:t>
            </a:r>
            <a:endParaRPr lang="en-US" altLang="zh-CN" sz="2000" b="0" i="0" dirty="0">
              <a:solidFill>
                <a:srgbClr val="333333"/>
              </a:solidFill>
              <a:effectLst/>
              <a:latin typeface="+mn-ea"/>
            </a:endParaRPr>
          </a:p>
          <a:p>
            <a:endParaRPr lang="en-US" altLang="zh-CN" sz="2000" b="0" i="0" dirty="0">
              <a:solidFill>
                <a:srgbClr val="333333"/>
              </a:solidFill>
              <a:effectLst/>
              <a:latin typeface="+mn-ea"/>
            </a:endParaRPr>
          </a:p>
          <a:p>
            <a:r>
              <a:rPr lang="en-US" altLang="zh-CN" sz="2000" b="1" dirty="0">
                <a:solidFill>
                  <a:srgbClr val="333333"/>
                </a:solidFill>
                <a:latin typeface="+mn-ea"/>
              </a:rPr>
              <a:t>·</a:t>
            </a:r>
            <a:r>
              <a:rPr lang="zh-CN" altLang="en-US" sz="2000" b="0" i="0" dirty="0">
                <a:solidFill>
                  <a:srgbClr val="333333"/>
                </a:solidFill>
                <a:effectLst/>
                <a:latin typeface="+mn-ea"/>
              </a:rPr>
              <a:t>立体视觉重建（</a:t>
            </a:r>
            <a:r>
              <a:rPr lang="zh-CN" altLang="en-US" sz="2000" b="0" i="0" dirty="0">
                <a:solidFill>
                  <a:srgbClr val="FF0000"/>
                </a:solidFill>
                <a:effectLst/>
                <a:latin typeface="+mn-ea"/>
              </a:rPr>
              <a:t>地图测绘</a:t>
            </a:r>
            <a:r>
              <a:rPr lang="zh-CN" altLang="en-US" sz="2000" b="0" i="0" dirty="0">
                <a:solidFill>
                  <a:srgbClr val="333333"/>
                </a:solidFill>
                <a:effectLst/>
                <a:latin typeface="+mn-ea"/>
              </a:rPr>
              <a:t>）</a:t>
            </a:r>
            <a:endParaRPr lang="en-US" altLang="zh-CN" sz="2000" b="0" i="0" dirty="0">
              <a:solidFill>
                <a:srgbClr val="333333"/>
              </a:solidFill>
              <a:effectLst/>
              <a:latin typeface="+mn-ea"/>
            </a:endParaRPr>
          </a:p>
          <a:p>
            <a:endParaRPr lang="en-US" altLang="zh-CN" sz="2000" b="0" i="0" dirty="0">
              <a:solidFill>
                <a:srgbClr val="333333"/>
              </a:solidFill>
              <a:effectLst/>
              <a:latin typeface="+mn-ea"/>
            </a:endParaRPr>
          </a:p>
          <a:p>
            <a:r>
              <a:rPr lang="en-US" altLang="zh-CN" sz="2000" b="1" dirty="0">
                <a:solidFill>
                  <a:srgbClr val="333333"/>
                </a:solidFill>
                <a:latin typeface="+mn-ea"/>
              </a:rPr>
              <a:t>·</a:t>
            </a:r>
            <a:r>
              <a:rPr lang="zh-CN" altLang="en-US" sz="2000" b="0" i="0" dirty="0">
                <a:solidFill>
                  <a:srgbClr val="333333"/>
                </a:solidFill>
                <a:effectLst/>
                <a:latin typeface="+mn-ea"/>
              </a:rPr>
              <a:t>激光测距重建（</a:t>
            </a:r>
            <a:r>
              <a:rPr lang="zh-CN" altLang="en-US" sz="2000" b="0" i="0" dirty="0">
                <a:solidFill>
                  <a:srgbClr val="FF0000"/>
                </a:solidFill>
                <a:effectLst/>
                <a:latin typeface="+mn-ea"/>
              </a:rPr>
              <a:t>行走机器人</a:t>
            </a:r>
            <a:r>
              <a:rPr lang="zh-CN" altLang="en-US" sz="2000" b="0" i="0" dirty="0">
                <a:solidFill>
                  <a:srgbClr val="333333"/>
                </a:solidFill>
                <a:effectLst/>
                <a:latin typeface="+mn-ea"/>
              </a:rPr>
              <a:t>）</a:t>
            </a:r>
            <a:r>
              <a:rPr lang="zh-CN" altLang="en-US" sz="2000" dirty="0">
                <a:solidFill>
                  <a:srgbClr val="333333"/>
                </a:solidFill>
                <a:latin typeface="+mn-ea"/>
              </a:rPr>
              <a:t>。</a:t>
            </a:r>
            <a:endParaRPr lang="zh-CN" altLang="en-US" sz="2000" dirty="0">
              <a:latin typeface="+mn-ea"/>
            </a:endParaRPr>
          </a:p>
        </p:txBody>
      </p:sp>
      <p:sp>
        <p:nvSpPr>
          <p:cNvPr id="6" name="AutoShape 13">
            <a:extLst>
              <a:ext uri="{FF2B5EF4-FFF2-40B4-BE49-F238E27FC236}">
                <a16:creationId xmlns:a16="http://schemas.microsoft.com/office/drawing/2014/main" id="{EE7A6DAE-1EAE-4C7D-8A19-74D9463AFDF4}"/>
              </a:ext>
            </a:extLst>
          </p:cNvPr>
          <p:cNvSpPr>
            <a:spLocks/>
          </p:cNvSpPr>
          <p:nvPr/>
        </p:nvSpPr>
        <p:spPr bwMode="auto">
          <a:xfrm>
            <a:off x="1504950" y="3749040"/>
            <a:ext cx="381000" cy="2133600"/>
          </a:xfrm>
          <a:prstGeom prst="leftBrace">
            <a:avLst>
              <a:gd name="adj1" fmla="val 33333"/>
              <a:gd name="adj2" fmla="val 50000"/>
            </a:avLst>
          </a:prstGeom>
          <a:noFill/>
          <a:ln w="9525">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pic>
        <p:nvPicPr>
          <p:cNvPr id="10242" name="Picture 2">
            <a:extLst>
              <a:ext uri="{FF2B5EF4-FFF2-40B4-BE49-F238E27FC236}">
                <a16:creationId xmlns:a16="http://schemas.microsoft.com/office/drawing/2014/main" id="{8625DF60-D92F-4F3F-9AF1-DDB1BD7896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070" b="3889"/>
          <a:stretch/>
        </p:blipFill>
        <p:spPr bwMode="auto">
          <a:xfrm>
            <a:off x="7058055" y="1266825"/>
            <a:ext cx="4691031" cy="315476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11E868FC-CD9E-4102-8AD2-61EAECE44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19"/>
          <a:stretch/>
        </p:blipFill>
        <p:spPr bwMode="auto">
          <a:xfrm>
            <a:off x="7410479" y="2844209"/>
            <a:ext cx="4048126" cy="325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06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 calcmode="lin" valueType="num">
                                      <p:cBhvr additive="base">
                                        <p:cTn id="12" dur="500" fill="hold"/>
                                        <p:tgtEl>
                                          <p:spTgt spid="10242"/>
                                        </p:tgtEl>
                                        <p:attrNameLst>
                                          <p:attrName>ppt_x</p:attrName>
                                        </p:attrNameLst>
                                      </p:cBhvr>
                                      <p:tavLst>
                                        <p:tav tm="0">
                                          <p:val>
                                            <p:strVal val="#ppt_x"/>
                                          </p:val>
                                        </p:tav>
                                        <p:tav tm="100000">
                                          <p:val>
                                            <p:strVal val="#ppt_x"/>
                                          </p:val>
                                        </p:tav>
                                      </p:tavLst>
                                    </p:anim>
                                    <p:anim calcmode="lin" valueType="num">
                                      <p:cBhvr additive="base">
                                        <p:cTn id="13"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244"/>
                                        </p:tgtEl>
                                        <p:attrNameLst>
                                          <p:attrName>style.visibility</p:attrName>
                                        </p:attrNameLst>
                                      </p:cBhvr>
                                      <p:to>
                                        <p:strVal val="visible"/>
                                      </p:to>
                                    </p:set>
                                    <p:anim calcmode="lin" valueType="num">
                                      <p:cBhvr additive="base">
                                        <p:cTn id="18" dur="500" fill="hold"/>
                                        <p:tgtEl>
                                          <p:spTgt spid="10244"/>
                                        </p:tgtEl>
                                        <p:attrNameLst>
                                          <p:attrName>ppt_x</p:attrName>
                                        </p:attrNameLst>
                                      </p:cBhvr>
                                      <p:tavLst>
                                        <p:tav tm="0">
                                          <p:val>
                                            <p:strVal val="#ppt_x"/>
                                          </p:val>
                                        </p:tav>
                                        <p:tav tm="100000">
                                          <p:val>
                                            <p:strVal val="#ppt_x"/>
                                          </p:val>
                                        </p:tav>
                                      </p:tavLst>
                                    </p:anim>
                                    <p:anim calcmode="lin" valueType="num">
                                      <p:cBhvr additive="base">
                                        <p:cTn id="19"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pic>
        <p:nvPicPr>
          <p:cNvPr id="3074" name="Picture 2">
            <a:extLst>
              <a:ext uri="{FF2B5EF4-FFF2-40B4-BE49-F238E27FC236}">
                <a16:creationId xmlns:a16="http://schemas.microsoft.com/office/drawing/2014/main" id="{25A2E196-FD40-43F6-8B33-797A471C8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80" y="1546048"/>
            <a:ext cx="7973595" cy="391483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7AA2C43-BC3E-4A7B-AE32-85067E7D7303}"/>
              </a:ext>
            </a:extLst>
          </p:cNvPr>
          <p:cNvSpPr txBox="1"/>
          <p:nvPr/>
        </p:nvSpPr>
        <p:spPr>
          <a:xfrm>
            <a:off x="5057775" y="5784865"/>
            <a:ext cx="2324100" cy="369332"/>
          </a:xfrm>
          <a:prstGeom prst="rect">
            <a:avLst/>
          </a:prstGeom>
          <a:noFill/>
        </p:spPr>
        <p:txBody>
          <a:bodyPr wrap="square" rtlCol="0">
            <a:spAutoFit/>
          </a:bodyPr>
          <a:lstStyle/>
          <a:p>
            <a:r>
              <a:rPr lang="zh-CN" altLang="en-US" dirty="0"/>
              <a:t>图像重建</a:t>
            </a:r>
            <a:r>
              <a:rPr lang="en-US" altLang="zh-CN" dirty="0"/>
              <a:t>—</a:t>
            </a:r>
            <a:r>
              <a:rPr lang="zh-CN" altLang="en-US" dirty="0"/>
              <a:t>投影重建</a:t>
            </a:r>
          </a:p>
        </p:txBody>
      </p:sp>
    </p:spTree>
    <p:extLst>
      <p:ext uri="{BB962C8B-B14F-4D97-AF65-F5344CB8AC3E}">
        <p14:creationId xmlns:p14="http://schemas.microsoft.com/office/powerpoint/2010/main" val="372077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pic>
        <p:nvPicPr>
          <p:cNvPr id="7" name="Picture 6">
            <a:extLst>
              <a:ext uri="{FF2B5EF4-FFF2-40B4-BE49-F238E27FC236}">
                <a16:creationId xmlns:a16="http://schemas.microsoft.com/office/drawing/2014/main" id="{A082CC66-9FE1-4DF7-A1EA-866BE1FF5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840" y="1069791"/>
            <a:ext cx="3598885" cy="471841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51E248A-7C99-49E0-AE13-5527044BDB13}"/>
              </a:ext>
            </a:extLst>
          </p:cNvPr>
          <p:cNvSpPr txBox="1"/>
          <p:nvPr/>
        </p:nvSpPr>
        <p:spPr>
          <a:xfrm>
            <a:off x="4249715" y="6041606"/>
            <a:ext cx="2895600" cy="646331"/>
          </a:xfrm>
          <a:prstGeom prst="rect">
            <a:avLst/>
          </a:prstGeom>
          <a:noFill/>
        </p:spPr>
        <p:txBody>
          <a:bodyPr wrap="square" rtlCol="0">
            <a:spAutoFit/>
          </a:bodyPr>
          <a:lstStyle/>
          <a:p>
            <a:r>
              <a:rPr lang="zh-CN" altLang="en-US" dirty="0"/>
              <a:t>图像重建</a:t>
            </a:r>
            <a:r>
              <a:rPr lang="en-US" altLang="zh-CN" dirty="0"/>
              <a:t>—</a:t>
            </a:r>
            <a:r>
              <a:rPr lang="zh-CN" altLang="en-US" sz="1800" b="0" i="0" dirty="0">
                <a:solidFill>
                  <a:srgbClr val="333333"/>
                </a:solidFill>
                <a:effectLst/>
                <a:latin typeface="+mn-ea"/>
              </a:rPr>
              <a:t>立体视觉重建</a:t>
            </a:r>
            <a:endParaRPr lang="zh-CN" altLang="en-US" dirty="0"/>
          </a:p>
          <a:p>
            <a:endParaRPr lang="zh-CN" altLang="en-US" dirty="0"/>
          </a:p>
        </p:txBody>
      </p:sp>
    </p:spTree>
    <p:extLst>
      <p:ext uri="{BB962C8B-B14F-4D97-AF65-F5344CB8AC3E}">
        <p14:creationId xmlns:p14="http://schemas.microsoft.com/office/powerpoint/2010/main" val="1291310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5" name="文本框 4">
            <a:extLst>
              <a:ext uri="{FF2B5EF4-FFF2-40B4-BE49-F238E27FC236}">
                <a16:creationId xmlns:a16="http://schemas.microsoft.com/office/drawing/2014/main" id="{87AA2C43-BC3E-4A7B-AE32-85067E7D7303}"/>
              </a:ext>
            </a:extLst>
          </p:cNvPr>
          <p:cNvSpPr txBox="1"/>
          <p:nvPr/>
        </p:nvSpPr>
        <p:spPr>
          <a:xfrm>
            <a:off x="4377927" y="5719466"/>
            <a:ext cx="3436145" cy="369332"/>
          </a:xfrm>
          <a:prstGeom prst="rect">
            <a:avLst/>
          </a:prstGeom>
          <a:noFill/>
        </p:spPr>
        <p:txBody>
          <a:bodyPr wrap="square" rtlCol="0">
            <a:spAutoFit/>
          </a:bodyPr>
          <a:lstStyle/>
          <a:p>
            <a:r>
              <a:rPr lang="zh-CN" altLang="en-US" dirty="0"/>
              <a:t>图像重建</a:t>
            </a:r>
            <a:r>
              <a:rPr lang="en-US" altLang="zh-CN" dirty="0"/>
              <a:t>—</a:t>
            </a:r>
            <a:r>
              <a:rPr lang="zh-CN" altLang="en-US" dirty="0"/>
              <a:t>遥感图像地形重建</a:t>
            </a:r>
          </a:p>
        </p:txBody>
      </p:sp>
      <p:pic>
        <p:nvPicPr>
          <p:cNvPr id="4098" name="Picture 2">
            <a:extLst>
              <a:ext uri="{FF2B5EF4-FFF2-40B4-BE49-F238E27FC236}">
                <a16:creationId xmlns:a16="http://schemas.microsoft.com/office/drawing/2014/main" id="{FFCB5A0E-3B45-4941-952D-7FBE23135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216" y="1452175"/>
            <a:ext cx="7709616" cy="395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586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pic>
        <p:nvPicPr>
          <p:cNvPr id="4100" name="Picture 4">
            <a:extLst>
              <a:ext uri="{FF2B5EF4-FFF2-40B4-BE49-F238E27FC236}">
                <a16:creationId xmlns:a16="http://schemas.microsoft.com/office/drawing/2014/main" id="{B7581DD9-50F6-4B0C-BE77-1166FF569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917" y="1400449"/>
            <a:ext cx="5937715" cy="42626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D54A4F6-C3FA-45C0-B76C-CD9A7BFED0A3}"/>
              </a:ext>
            </a:extLst>
          </p:cNvPr>
          <p:cNvSpPr txBox="1"/>
          <p:nvPr/>
        </p:nvSpPr>
        <p:spPr>
          <a:xfrm>
            <a:off x="4371974" y="5879843"/>
            <a:ext cx="3076575" cy="369332"/>
          </a:xfrm>
          <a:prstGeom prst="rect">
            <a:avLst/>
          </a:prstGeom>
          <a:noFill/>
        </p:spPr>
        <p:txBody>
          <a:bodyPr wrap="square" rtlCol="0">
            <a:spAutoFit/>
          </a:bodyPr>
          <a:lstStyle/>
          <a:p>
            <a:r>
              <a:rPr lang="zh-CN" altLang="en-US" dirty="0"/>
              <a:t>图像重建</a:t>
            </a:r>
            <a:r>
              <a:rPr lang="en-US" altLang="zh-CN" dirty="0"/>
              <a:t>—</a:t>
            </a:r>
            <a:r>
              <a:rPr lang="zh-CN" altLang="en-US" dirty="0"/>
              <a:t>激光测距重建</a:t>
            </a:r>
          </a:p>
        </p:txBody>
      </p:sp>
    </p:spTree>
    <p:extLst>
      <p:ext uri="{BB962C8B-B14F-4D97-AF65-F5344CB8AC3E}">
        <p14:creationId xmlns:p14="http://schemas.microsoft.com/office/powerpoint/2010/main" val="825445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281BE5-693E-CB4E-A288-CBE587832AAC}"/>
              </a:ext>
            </a:extLst>
          </p:cNvPr>
          <p:cNvSpPr>
            <a:spLocks noChangeAspect="1"/>
          </p:cNvSpPr>
          <p:nvPr/>
        </p:nvSpPr>
        <p:spPr>
          <a:xfrm>
            <a:off x="6416469" y="1565150"/>
            <a:ext cx="540000" cy="54000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B3481751-6EEE-9C40-A41F-A63E454EBBB7}"/>
              </a:ext>
            </a:extLst>
          </p:cNvPr>
          <p:cNvSpPr txBox="1"/>
          <p:nvPr/>
        </p:nvSpPr>
        <p:spPr>
          <a:xfrm>
            <a:off x="7182458" y="1604318"/>
            <a:ext cx="2646878" cy="461665"/>
          </a:xfrm>
          <a:prstGeom prst="rect">
            <a:avLst/>
          </a:prstGeom>
          <a:noFill/>
        </p:spPr>
        <p:txBody>
          <a:bodyPr wrap="none" rtlCol="0">
            <a:spAutoFit/>
          </a:bodyPr>
          <a:lstStyle/>
          <a:p>
            <a:r>
              <a:rPr kumimoji="1" lang="zh-CN" altLang="en-US" sz="2400" b="1" dirty="0">
                <a:solidFill>
                  <a:schemeClr val="tx1">
                    <a:lumMod val="85000"/>
                    <a:lumOff val="15000"/>
                  </a:schemeClr>
                </a:solidFill>
                <a:latin typeface="Microsoft YaHei" panose="020B0503020204020204" pitchFamily="34" charset="-122"/>
                <a:ea typeface="Microsoft YaHei" panose="020B0503020204020204" pitchFamily="34" charset="-122"/>
              </a:rPr>
              <a:t>数字图像处理介绍</a:t>
            </a:r>
          </a:p>
        </p:txBody>
      </p:sp>
      <p:sp>
        <p:nvSpPr>
          <p:cNvPr id="4" name="矩形 3">
            <a:extLst>
              <a:ext uri="{FF2B5EF4-FFF2-40B4-BE49-F238E27FC236}">
                <a16:creationId xmlns:a16="http://schemas.microsoft.com/office/drawing/2014/main" id="{9BD9FB34-4148-DD4A-AF1F-30A4714886BE}"/>
              </a:ext>
            </a:extLst>
          </p:cNvPr>
          <p:cNvSpPr/>
          <p:nvPr/>
        </p:nvSpPr>
        <p:spPr>
          <a:xfrm>
            <a:off x="6059768" y="1419346"/>
            <a:ext cx="870751" cy="830997"/>
          </a:xfrm>
          <a:prstGeom prst="rect">
            <a:avLst/>
          </a:prstGeom>
        </p:spPr>
        <p:txBody>
          <a:bodyPr wrap="none">
            <a:spAutoFit/>
          </a:bodyPr>
          <a:lstStyle/>
          <a:p>
            <a:pPr algn="ctr"/>
            <a:r>
              <a:rPr kumimoji="1" lang="en-US" altLang="zh-CN" sz="4800" b="1" i="1" dirty="0">
                <a:solidFill>
                  <a:srgbClr val="2164ED"/>
                </a:solidFill>
                <a:latin typeface="Arial" panose="020B0604020202020204" pitchFamily="34" charset="0"/>
                <a:ea typeface="Microsoft YaHei" panose="020B0503020204020204" pitchFamily="34" charset="-122"/>
                <a:cs typeface="Arial" panose="020B0604020202020204" pitchFamily="34" charset="0"/>
              </a:rPr>
              <a:t>0</a:t>
            </a:r>
            <a:r>
              <a:rPr kumimoji="1" lang="en-US" altLang="zh-Hans" sz="4800" b="1" i="1" dirty="0">
                <a:solidFill>
                  <a:srgbClr val="2164ED"/>
                </a:solidFill>
                <a:latin typeface="Arial" panose="020B0604020202020204" pitchFamily="34" charset="0"/>
                <a:ea typeface="Microsoft YaHei" panose="020B0503020204020204" pitchFamily="34" charset="-122"/>
                <a:cs typeface="Arial" panose="020B0604020202020204" pitchFamily="34" charset="0"/>
              </a:rPr>
              <a:t>1</a:t>
            </a:r>
            <a:endParaRPr kumimoji="1" lang="zh-CN" altLang="en-US" sz="4800" b="1" i="1" dirty="0">
              <a:solidFill>
                <a:srgbClr val="2164ED"/>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08C848AD-2525-DA43-9CB6-4AB80B7D7739}"/>
              </a:ext>
            </a:extLst>
          </p:cNvPr>
          <p:cNvSpPr>
            <a:spLocks noChangeAspect="1"/>
          </p:cNvSpPr>
          <p:nvPr/>
        </p:nvSpPr>
        <p:spPr>
          <a:xfrm>
            <a:off x="6416469" y="2648884"/>
            <a:ext cx="540000" cy="54000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9176B6F2-6A38-1D4B-94C3-78B7845ABE97}"/>
              </a:ext>
            </a:extLst>
          </p:cNvPr>
          <p:cNvSpPr txBox="1"/>
          <p:nvPr/>
        </p:nvSpPr>
        <p:spPr>
          <a:xfrm>
            <a:off x="7182458" y="2705725"/>
            <a:ext cx="3570208" cy="1446550"/>
          </a:xfrm>
          <a:prstGeom prst="rect">
            <a:avLst/>
          </a:prstGeom>
          <a:noFill/>
        </p:spPr>
        <p:txBody>
          <a:bodyPr wrap="none" rtlCol="0">
            <a:spAutoFit/>
          </a:bodyPr>
          <a:lstStyle/>
          <a:p>
            <a:r>
              <a:rPr kumimoji="1" lang="zh-CN" altLang="en-US" sz="2400" b="1" dirty="0">
                <a:solidFill>
                  <a:schemeClr val="tx1">
                    <a:lumMod val="85000"/>
                    <a:lumOff val="15000"/>
                  </a:schemeClr>
                </a:solidFill>
                <a:latin typeface="Microsoft YaHei" panose="020B0503020204020204" pitchFamily="34" charset="-122"/>
                <a:ea typeface="Microsoft YaHei" panose="020B0503020204020204" pitchFamily="34" charset="-122"/>
              </a:rPr>
              <a:t>图像复原的两种基本方法</a:t>
            </a:r>
            <a:endParaRPr kumimoji="1" lang="en-US" altLang="zh-CN" sz="2400" b="1" dirty="0">
              <a:solidFill>
                <a:schemeClr val="tx1">
                  <a:lumMod val="85000"/>
                  <a:lumOff val="15000"/>
                </a:schemeClr>
              </a:solidFill>
              <a:latin typeface="Microsoft YaHei" panose="020B0503020204020204" pitchFamily="34" charset="-122"/>
              <a:ea typeface="Microsoft YaHei" panose="020B0503020204020204" pitchFamily="34" charset="-122"/>
            </a:endParaRPr>
          </a:p>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基于逆滤波的图像复原</a:t>
            </a:r>
            <a:endParaRPr kumimoji="1" lang="en-US" altLang="zh-CN" sz="2000" dirty="0">
              <a:solidFill>
                <a:schemeClr val="tx1">
                  <a:lumMod val="85000"/>
                  <a:lumOff val="15000"/>
                </a:schemeClr>
              </a:solidFill>
              <a:latin typeface="Microsoft YaHei" panose="020B0503020204020204" pitchFamily="34" charset="-122"/>
              <a:ea typeface="Microsoft YaHei" panose="020B0503020204020204" pitchFamily="34" charset="-122"/>
            </a:endParaRPr>
          </a:p>
          <a:p>
            <a:r>
              <a:rPr kumimoji="1"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基于维纳滤波的图像复原</a:t>
            </a:r>
          </a:p>
          <a:p>
            <a:endParaRPr kumimoji="1" lang="zh-CN" altLang="en-US" sz="24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BF0DA470-A6A0-A440-AC69-A7FEA07BCC40}"/>
              </a:ext>
            </a:extLst>
          </p:cNvPr>
          <p:cNvSpPr/>
          <p:nvPr/>
        </p:nvSpPr>
        <p:spPr>
          <a:xfrm>
            <a:off x="6059768" y="2506180"/>
            <a:ext cx="870751" cy="830997"/>
          </a:xfrm>
          <a:prstGeom prst="rect">
            <a:avLst/>
          </a:prstGeom>
        </p:spPr>
        <p:txBody>
          <a:bodyPr wrap="none">
            <a:spAutoFit/>
          </a:bodyPr>
          <a:lstStyle/>
          <a:p>
            <a:pPr algn="ctr"/>
            <a:r>
              <a:rPr kumimoji="1" lang="en-US" altLang="zh-CN" sz="4800" b="1" i="1" dirty="0">
                <a:solidFill>
                  <a:srgbClr val="2164ED"/>
                </a:solidFill>
                <a:latin typeface="Arial" panose="020B0604020202020204" pitchFamily="34" charset="0"/>
                <a:ea typeface="Microsoft YaHei" panose="020B0503020204020204" pitchFamily="34" charset="-122"/>
                <a:cs typeface="Arial" panose="020B0604020202020204" pitchFamily="34" charset="0"/>
              </a:rPr>
              <a:t>0</a:t>
            </a:r>
            <a:r>
              <a:rPr kumimoji="1" lang="en-US" altLang="zh-Hans" sz="4800" b="1" i="1" dirty="0">
                <a:solidFill>
                  <a:srgbClr val="2164ED"/>
                </a:solidFill>
                <a:latin typeface="Arial" panose="020B0604020202020204" pitchFamily="34" charset="0"/>
                <a:ea typeface="Microsoft YaHei" panose="020B0503020204020204" pitchFamily="34" charset="-122"/>
                <a:cs typeface="Arial" panose="020B0604020202020204" pitchFamily="34" charset="0"/>
              </a:rPr>
              <a:t>2</a:t>
            </a:r>
            <a:endParaRPr kumimoji="1" lang="zh-CN" altLang="en-US" sz="4800" b="1" i="1" dirty="0">
              <a:solidFill>
                <a:srgbClr val="2164ED"/>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2914E3DF-A7F1-C044-9474-884EF2B1DA7A}"/>
              </a:ext>
            </a:extLst>
          </p:cNvPr>
          <p:cNvSpPr>
            <a:spLocks noChangeAspect="1"/>
          </p:cNvSpPr>
          <p:nvPr/>
        </p:nvSpPr>
        <p:spPr>
          <a:xfrm>
            <a:off x="6390519" y="4212850"/>
            <a:ext cx="540000" cy="540000"/>
          </a:xfrm>
          <a:prstGeom prst="rect">
            <a:avLst/>
          </a:prstGeom>
          <a:solidFill>
            <a:srgbClr val="F1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FFDA7102-F9EE-544D-9539-D70AE479F75A}"/>
              </a:ext>
            </a:extLst>
          </p:cNvPr>
          <p:cNvSpPr/>
          <p:nvPr/>
        </p:nvSpPr>
        <p:spPr>
          <a:xfrm>
            <a:off x="6185737" y="4067657"/>
            <a:ext cx="870751" cy="830997"/>
          </a:xfrm>
          <a:prstGeom prst="rect">
            <a:avLst/>
          </a:prstGeom>
        </p:spPr>
        <p:txBody>
          <a:bodyPr wrap="none">
            <a:spAutoFit/>
          </a:bodyPr>
          <a:lstStyle/>
          <a:p>
            <a:pPr algn="ctr"/>
            <a:r>
              <a:rPr kumimoji="1" lang="en-US" altLang="zh-CN" sz="4800" b="1" i="1" dirty="0">
                <a:solidFill>
                  <a:srgbClr val="2164ED"/>
                </a:solidFill>
                <a:latin typeface="Arial" panose="020B0604020202020204" pitchFamily="34" charset="0"/>
                <a:ea typeface="Microsoft YaHei" panose="020B0503020204020204" pitchFamily="34" charset="-122"/>
                <a:cs typeface="Arial" panose="020B0604020202020204" pitchFamily="34" charset="0"/>
              </a:rPr>
              <a:t>0</a:t>
            </a:r>
            <a:r>
              <a:rPr kumimoji="1" lang="en-US" altLang="zh-Hans" sz="4800" b="1" i="1" dirty="0">
                <a:solidFill>
                  <a:srgbClr val="2164ED"/>
                </a:solidFill>
                <a:latin typeface="Arial" panose="020B0604020202020204" pitchFamily="34" charset="0"/>
                <a:ea typeface="Microsoft YaHei" panose="020B0503020204020204" pitchFamily="34" charset="-122"/>
                <a:cs typeface="Arial" panose="020B0604020202020204" pitchFamily="34" charset="0"/>
              </a:rPr>
              <a:t>3</a:t>
            </a:r>
            <a:endParaRPr kumimoji="1" lang="zh-CN" altLang="en-US" sz="4800" b="1" i="1" dirty="0">
              <a:solidFill>
                <a:srgbClr val="2164ED"/>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7E5D3D06-3F80-7F45-830C-CF193BFC75F1}"/>
              </a:ext>
            </a:extLst>
          </p:cNvPr>
          <p:cNvSpPr txBox="1"/>
          <p:nvPr/>
        </p:nvSpPr>
        <p:spPr>
          <a:xfrm>
            <a:off x="7182458" y="4323627"/>
            <a:ext cx="5109091" cy="461665"/>
          </a:xfrm>
          <a:prstGeom prst="rect">
            <a:avLst/>
          </a:prstGeom>
          <a:noFill/>
        </p:spPr>
        <p:txBody>
          <a:bodyPr wrap="none" rtlCol="0">
            <a:spAutoFit/>
          </a:bodyPr>
          <a:lstStyle/>
          <a:p>
            <a:r>
              <a:rPr kumimoji="1" lang="zh-CN" altLang="en-US" sz="2400" b="1" dirty="0">
                <a:solidFill>
                  <a:schemeClr val="tx1">
                    <a:lumMod val="85000"/>
                    <a:lumOff val="15000"/>
                  </a:schemeClr>
                </a:solidFill>
                <a:latin typeface="Microsoft YaHei" panose="020B0503020204020204" pitchFamily="34" charset="-122"/>
                <a:ea typeface="Microsoft YaHei" panose="020B0503020204020204" pitchFamily="34" charset="-122"/>
              </a:rPr>
              <a:t>基于深度空间变换的旧照片图像复原</a:t>
            </a:r>
          </a:p>
        </p:txBody>
      </p:sp>
    </p:spTree>
    <p:extLst>
      <p:ext uri="{BB962C8B-B14F-4D97-AF65-F5344CB8AC3E}">
        <p14:creationId xmlns:p14="http://schemas.microsoft.com/office/powerpoint/2010/main" val="213804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3B96D4FE-FCDF-4FF4-B0B6-66B53C0E749C}"/>
              </a:ext>
            </a:extLst>
          </p:cNvPr>
          <p:cNvSpPr txBox="1"/>
          <p:nvPr/>
        </p:nvSpPr>
        <p:spPr>
          <a:xfrm>
            <a:off x="1143000" y="1323975"/>
            <a:ext cx="2019300" cy="430887"/>
          </a:xfrm>
          <a:prstGeom prst="rect">
            <a:avLst/>
          </a:prstGeom>
          <a:noFill/>
        </p:spPr>
        <p:txBody>
          <a:bodyPr wrap="square" rtlCol="0">
            <a:spAutoFit/>
          </a:bodyPr>
          <a:lstStyle/>
          <a:p>
            <a:r>
              <a:rPr lang="en-US" altLang="zh-CN" sz="2200" b="1" dirty="0"/>
              <a:t>4—2 </a:t>
            </a:r>
            <a:r>
              <a:rPr lang="zh-CN" altLang="en-US" sz="2200" b="1" dirty="0"/>
              <a:t>图像编码</a:t>
            </a:r>
          </a:p>
        </p:txBody>
      </p:sp>
      <p:sp>
        <p:nvSpPr>
          <p:cNvPr id="4" name="文本框 3">
            <a:extLst>
              <a:ext uri="{FF2B5EF4-FFF2-40B4-BE49-F238E27FC236}">
                <a16:creationId xmlns:a16="http://schemas.microsoft.com/office/drawing/2014/main" id="{7925C3BE-18D9-4B3F-8FE5-273FAD9CA730}"/>
              </a:ext>
            </a:extLst>
          </p:cNvPr>
          <p:cNvSpPr txBox="1"/>
          <p:nvPr/>
        </p:nvSpPr>
        <p:spPr>
          <a:xfrm>
            <a:off x="1142999" y="2165013"/>
            <a:ext cx="5962650" cy="1015663"/>
          </a:xfrm>
          <a:prstGeom prst="rect">
            <a:avLst/>
          </a:prstGeom>
          <a:noFill/>
        </p:spPr>
        <p:txBody>
          <a:bodyPr wrap="square" rtlCol="0">
            <a:spAutoFit/>
          </a:bodyPr>
          <a:lstStyle/>
          <a:p>
            <a:r>
              <a:rPr lang="zh-CN" altLang="en-US" sz="2000" b="0" i="0" dirty="0">
                <a:solidFill>
                  <a:srgbClr val="333333"/>
                </a:solidFill>
                <a:effectLst/>
                <a:latin typeface="arial" panose="020B0604020202020204" pitchFamily="34" charset="0"/>
              </a:rPr>
              <a:t>       也称</a:t>
            </a:r>
            <a:r>
              <a:rPr lang="zh-CN" altLang="en-US" sz="2000" b="0" i="0" u="none" strike="noStrike" dirty="0">
                <a:solidFill>
                  <a:srgbClr val="FF0000"/>
                </a:solidFill>
                <a:effectLst/>
                <a:latin typeface="arial" panose="020B0604020202020204" pitchFamily="34" charset="0"/>
                <a:hlinkClick r:id="rId2">
                  <a:extLst>
                    <a:ext uri="{A12FA001-AC4F-418D-AE19-62706E023703}">
                      <ahyp:hlinkClr xmlns:ahyp="http://schemas.microsoft.com/office/drawing/2018/hyperlinkcolor" val="tx"/>
                    </a:ext>
                  </a:extLst>
                </a:hlinkClick>
              </a:rPr>
              <a:t>图像压缩</a:t>
            </a:r>
            <a:r>
              <a:rPr lang="zh-CN" altLang="en-US" sz="2000" b="0" i="0" dirty="0">
                <a:solidFill>
                  <a:srgbClr val="333333"/>
                </a:solidFill>
                <a:effectLst/>
                <a:latin typeface="arial" panose="020B0604020202020204" pitchFamily="34" charset="0"/>
              </a:rPr>
              <a:t>，是指在满足一定质量（</a:t>
            </a:r>
            <a:r>
              <a:rPr lang="zh-CN" altLang="en-US" sz="2000" b="0" i="0" u="none" strike="noStrike" dirty="0">
                <a:solidFill>
                  <a:srgbClr val="FF0000"/>
                </a:solidFill>
                <a:effectLst/>
                <a:latin typeface="arial" panose="020B0604020202020204" pitchFamily="34" charset="0"/>
                <a:hlinkClick r:id="rId3">
                  <a:extLst>
                    <a:ext uri="{A12FA001-AC4F-418D-AE19-62706E023703}">
                      <ahyp:hlinkClr xmlns:ahyp="http://schemas.microsoft.com/office/drawing/2018/hyperlinkcolor" val="tx"/>
                    </a:ext>
                  </a:extLst>
                </a:hlinkClick>
              </a:rPr>
              <a:t>信噪比</a:t>
            </a:r>
            <a:r>
              <a:rPr lang="zh-CN" altLang="en-US" sz="2000" b="0" i="0" dirty="0">
                <a:solidFill>
                  <a:srgbClr val="333333"/>
                </a:solidFill>
                <a:effectLst/>
                <a:latin typeface="arial" panose="020B0604020202020204" pitchFamily="34" charset="0"/>
              </a:rPr>
              <a:t>的要求或主观评价得分）的条件下，以较少比特数表示图像或图像中所包含信息的技术。</a:t>
            </a:r>
            <a:endParaRPr lang="zh-CN" altLang="en-US" sz="2000" dirty="0"/>
          </a:p>
        </p:txBody>
      </p:sp>
      <p:pic>
        <p:nvPicPr>
          <p:cNvPr id="11266" name="Picture 2">
            <a:extLst>
              <a:ext uri="{FF2B5EF4-FFF2-40B4-BE49-F238E27FC236}">
                <a16:creationId xmlns:a16="http://schemas.microsoft.com/office/drawing/2014/main" id="{918EF6E2-67C8-4574-BB1C-4F04CF46F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3660596"/>
            <a:ext cx="9525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68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8" name="文本框 7">
            <a:extLst>
              <a:ext uri="{FF2B5EF4-FFF2-40B4-BE49-F238E27FC236}">
                <a16:creationId xmlns:a16="http://schemas.microsoft.com/office/drawing/2014/main" id="{BD11838C-3E5A-439F-92FD-B35098505A12}"/>
              </a:ext>
            </a:extLst>
          </p:cNvPr>
          <p:cNvSpPr txBox="1"/>
          <p:nvPr/>
        </p:nvSpPr>
        <p:spPr>
          <a:xfrm>
            <a:off x="1590675" y="1684972"/>
            <a:ext cx="6105524" cy="369332"/>
          </a:xfrm>
          <a:prstGeom prst="rect">
            <a:avLst/>
          </a:prstGeom>
          <a:noFill/>
        </p:spPr>
        <p:txBody>
          <a:bodyPr wrap="square">
            <a:spAutoFit/>
          </a:bodyPr>
          <a:lstStyle/>
          <a:p>
            <a:r>
              <a:rPr lang="zh-CN" altLang="en-US" b="1" i="0" dirty="0">
                <a:solidFill>
                  <a:srgbClr val="333333"/>
                </a:solidFill>
                <a:effectLst/>
                <a:latin typeface="arial" panose="020B0604020202020204" pitchFamily="34" charset="0"/>
              </a:rPr>
              <a:t>为什么呢？</a:t>
            </a:r>
          </a:p>
        </p:txBody>
      </p:sp>
      <p:pic>
        <p:nvPicPr>
          <p:cNvPr id="7" name="图形 6" descr="放大镜">
            <a:extLst>
              <a:ext uri="{FF2B5EF4-FFF2-40B4-BE49-F238E27FC236}">
                <a16:creationId xmlns:a16="http://schemas.microsoft.com/office/drawing/2014/main" id="{E29AC811-E188-4AAF-8A82-C1CA8ACD1F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6275" y="1409700"/>
            <a:ext cx="914400" cy="914400"/>
          </a:xfrm>
          <a:prstGeom prst="rect">
            <a:avLst/>
          </a:prstGeom>
        </p:spPr>
      </p:pic>
      <p:sp>
        <p:nvSpPr>
          <p:cNvPr id="12" name="文本框 11">
            <a:extLst>
              <a:ext uri="{FF2B5EF4-FFF2-40B4-BE49-F238E27FC236}">
                <a16:creationId xmlns:a16="http://schemas.microsoft.com/office/drawing/2014/main" id="{E33F695E-3425-43E1-A86D-B57A8A19A3C5}"/>
              </a:ext>
            </a:extLst>
          </p:cNvPr>
          <p:cNvSpPr txBox="1"/>
          <p:nvPr/>
        </p:nvSpPr>
        <p:spPr>
          <a:xfrm>
            <a:off x="3033713" y="2819311"/>
            <a:ext cx="6105524" cy="1323439"/>
          </a:xfrm>
          <a:prstGeom prst="rect">
            <a:avLst/>
          </a:prstGeom>
          <a:noFill/>
        </p:spPr>
        <p:txBody>
          <a:bodyPr wrap="square">
            <a:spAutoFit/>
          </a:bodyPr>
          <a:lstStyle/>
          <a:p>
            <a:r>
              <a:rPr lang="zh-CN" altLang="en-US" sz="2000" b="0" i="0" dirty="0">
                <a:solidFill>
                  <a:srgbClr val="333333"/>
                </a:solidFill>
                <a:effectLst/>
                <a:latin typeface="arial" panose="020B0604020202020204" pitchFamily="34" charset="0"/>
              </a:rPr>
              <a:t>       在</a:t>
            </a:r>
            <a:r>
              <a:rPr lang="zh-CN" altLang="en-US" sz="2000" b="0" i="0" u="none" strike="noStrike" dirty="0">
                <a:solidFill>
                  <a:srgbClr val="136EC2"/>
                </a:solidFill>
                <a:effectLst/>
                <a:latin typeface="arial" panose="020B0604020202020204" pitchFamily="34" charset="0"/>
                <a:hlinkClick r:id="rId4"/>
              </a:rPr>
              <a:t>图像数字化</a:t>
            </a:r>
            <a:r>
              <a:rPr lang="zh-CN" altLang="en-US" sz="2000" b="0" i="0" dirty="0">
                <a:solidFill>
                  <a:srgbClr val="333333"/>
                </a:solidFill>
                <a:effectLst/>
                <a:latin typeface="arial" panose="020B0604020202020204" pitchFamily="34" charset="0"/>
              </a:rPr>
              <a:t>的同时，往往必须进行频带压缩。只有将</a:t>
            </a:r>
            <a:r>
              <a:rPr lang="zh-CN" altLang="en-US" sz="2000" b="0" i="0" u="none" strike="noStrike" dirty="0">
                <a:solidFill>
                  <a:srgbClr val="136EC2"/>
                </a:solidFill>
                <a:effectLst/>
                <a:latin typeface="arial" panose="020B0604020202020204" pitchFamily="34" charset="0"/>
                <a:hlinkClick r:id="rId4"/>
              </a:rPr>
              <a:t>图像数字化</a:t>
            </a:r>
            <a:r>
              <a:rPr lang="zh-CN" altLang="en-US" sz="2000" b="0" i="0" dirty="0">
                <a:solidFill>
                  <a:srgbClr val="333333"/>
                </a:solidFill>
                <a:effectLst/>
                <a:latin typeface="arial" panose="020B0604020202020204" pitchFamily="34" charset="0"/>
              </a:rPr>
              <a:t>后对传输信道容量的要求降低到接近于、甚至小于图像模拟传输时的数值，图像的数字传输才有可能得到广泛应用。</a:t>
            </a:r>
            <a:endParaRPr lang="zh-CN" altLang="en-US" sz="2000" dirty="0"/>
          </a:p>
        </p:txBody>
      </p:sp>
      <p:pic>
        <p:nvPicPr>
          <p:cNvPr id="11" name="图形 10" descr="灯泡">
            <a:extLst>
              <a:ext uri="{FF2B5EF4-FFF2-40B4-BE49-F238E27FC236}">
                <a16:creationId xmlns:a16="http://schemas.microsoft.com/office/drawing/2014/main" id="{059918B4-6DCE-4286-93F3-A44F8C97ED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23145">
            <a:off x="9572625" y="3752850"/>
            <a:ext cx="914400" cy="914400"/>
          </a:xfrm>
          <a:prstGeom prst="rect">
            <a:avLst/>
          </a:prstGeom>
        </p:spPr>
      </p:pic>
    </p:spTree>
    <p:extLst>
      <p:ext uri="{BB962C8B-B14F-4D97-AF65-F5344CB8AC3E}">
        <p14:creationId xmlns:p14="http://schemas.microsoft.com/office/powerpoint/2010/main" val="184533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C420B8F7-D809-4704-9056-A53956143C3F}"/>
              </a:ext>
            </a:extLst>
          </p:cNvPr>
          <p:cNvSpPr txBox="1"/>
          <p:nvPr/>
        </p:nvSpPr>
        <p:spPr>
          <a:xfrm>
            <a:off x="916066" y="1397675"/>
            <a:ext cx="3512179" cy="4647426"/>
          </a:xfrm>
          <a:prstGeom prst="rect">
            <a:avLst/>
          </a:prstGeom>
          <a:noFill/>
        </p:spPr>
        <p:txBody>
          <a:bodyPr wrap="square" rtlCol="0">
            <a:spAutoFit/>
          </a:bodyPr>
          <a:lstStyle/>
          <a:p>
            <a:r>
              <a:rPr lang="zh-CN" altLang="en-US" sz="2000" b="1" dirty="0"/>
              <a:t>怎么做？</a:t>
            </a:r>
            <a:endParaRPr lang="en-US" altLang="zh-CN" sz="2000" b="1" dirty="0"/>
          </a:p>
          <a:p>
            <a:endParaRPr lang="en-US" altLang="zh-CN" sz="2000" b="1" dirty="0"/>
          </a:p>
          <a:p>
            <a:r>
              <a:rPr lang="zh-CN" altLang="en-US" sz="2000" b="0" i="0" dirty="0">
                <a:solidFill>
                  <a:srgbClr val="333333"/>
                </a:solidFill>
                <a:effectLst/>
                <a:latin typeface="+mn-ea"/>
              </a:rPr>
              <a:t>       图像编码系统的发信端基本上由两部分组成。</a:t>
            </a:r>
            <a:endParaRPr lang="en-US" altLang="zh-CN" sz="2000" b="0" i="0" dirty="0">
              <a:solidFill>
                <a:srgbClr val="333333"/>
              </a:solidFill>
              <a:effectLst/>
              <a:latin typeface="+mn-ea"/>
            </a:endParaRPr>
          </a:p>
          <a:p>
            <a:r>
              <a:rPr lang="en-US" altLang="zh-CN" sz="2000" dirty="0">
                <a:solidFill>
                  <a:srgbClr val="333333"/>
                </a:solidFill>
                <a:latin typeface="+mn-ea"/>
              </a:rPr>
              <a:t>      </a:t>
            </a:r>
            <a:r>
              <a:rPr lang="zh-CN" altLang="en-US" sz="2000" b="0" i="0" dirty="0">
                <a:solidFill>
                  <a:srgbClr val="333333"/>
                </a:solidFill>
                <a:effectLst/>
                <a:latin typeface="+mn-ea"/>
              </a:rPr>
              <a:t>首先</a:t>
            </a:r>
            <a:r>
              <a:rPr lang="en-US" altLang="zh-CN" sz="2000" b="0" i="0" dirty="0">
                <a:solidFill>
                  <a:srgbClr val="333333"/>
                </a:solidFill>
                <a:effectLst/>
                <a:latin typeface="+mn-ea"/>
              </a:rPr>
              <a:t>,</a:t>
            </a:r>
            <a:r>
              <a:rPr lang="zh-CN" altLang="en-US" sz="2000" b="0" i="0" dirty="0">
                <a:solidFill>
                  <a:srgbClr val="333333"/>
                </a:solidFill>
                <a:effectLst/>
                <a:latin typeface="+mn-ea"/>
              </a:rPr>
              <a:t>对经过高精度模</a:t>
            </a:r>
            <a:r>
              <a:rPr lang="en-US" altLang="zh-CN" sz="2000" b="0" i="0" dirty="0">
                <a:solidFill>
                  <a:srgbClr val="333333"/>
                </a:solidFill>
                <a:effectLst/>
                <a:latin typeface="+mn-ea"/>
              </a:rPr>
              <a:t>-</a:t>
            </a:r>
            <a:r>
              <a:rPr lang="zh-CN" altLang="en-US" sz="2000" b="0" i="0" dirty="0">
                <a:solidFill>
                  <a:srgbClr val="333333"/>
                </a:solidFill>
                <a:effectLst/>
                <a:latin typeface="+mn-ea"/>
              </a:rPr>
              <a:t>数变换的原始</a:t>
            </a:r>
            <a:r>
              <a:rPr lang="zh-CN" altLang="en-US" sz="2000" b="0" i="0" u="none" strike="noStrike" dirty="0">
                <a:solidFill>
                  <a:srgbClr val="136EC2"/>
                </a:solidFill>
                <a:effectLst/>
                <a:latin typeface="+mn-ea"/>
                <a:hlinkClick r:id="rId2"/>
              </a:rPr>
              <a:t>数字图像</a:t>
            </a:r>
            <a:r>
              <a:rPr lang="zh-CN" altLang="en-US" sz="2000" b="0" i="0" dirty="0">
                <a:solidFill>
                  <a:srgbClr val="333333"/>
                </a:solidFill>
                <a:effectLst/>
                <a:latin typeface="+mn-ea"/>
              </a:rPr>
              <a:t>进行去相关处理，去除信息的冗余度；</a:t>
            </a:r>
            <a:endParaRPr lang="en-US" altLang="zh-CN" sz="2000" b="0" i="0" dirty="0">
              <a:solidFill>
                <a:srgbClr val="333333"/>
              </a:solidFill>
              <a:effectLst/>
              <a:latin typeface="+mn-ea"/>
            </a:endParaRPr>
          </a:p>
          <a:p>
            <a:r>
              <a:rPr lang="en-US" altLang="zh-CN" sz="2000" dirty="0">
                <a:solidFill>
                  <a:srgbClr val="333333"/>
                </a:solidFill>
                <a:latin typeface="+mn-ea"/>
              </a:rPr>
              <a:t>      </a:t>
            </a:r>
            <a:r>
              <a:rPr lang="zh-CN" altLang="en-US" sz="2000" b="0" i="0" dirty="0">
                <a:solidFill>
                  <a:srgbClr val="333333"/>
                </a:solidFill>
                <a:effectLst/>
                <a:latin typeface="+mn-ea"/>
              </a:rPr>
              <a:t>然后，根据一定的允许失真要求，对去相关后的信号编码即重新码化。一般用线性预测和</a:t>
            </a:r>
            <a:r>
              <a:rPr lang="zh-CN" altLang="en-US" sz="2000" b="0" i="0" u="none" strike="noStrike" dirty="0">
                <a:solidFill>
                  <a:srgbClr val="136EC2"/>
                </a:solidFill>
                <a:effectLst/>
                <a:latin typeface="+mn-ea"/>
                <a:hlinkClick r:id="rId3"/>
              </a:rPr>
              <a:t>正交变换</a:t>
            </a:r>
            <a:r>
              <a:rPr lang="zh-CN" altLang="en-US" sz="2000" b="0" i="0" dirty="0">
                <a:solidFill>
                  <a:srgbClr val="333333"/>
                </a:solidFill>
                <a:effectLst/>
                <a:latin typeface="+mn-ea"/>
              </a:rPr>
              <a:t>进行去相关处理；与之相对应，图像编码方案也分成</a:t>
            </a:r>
            <a:r>
              <a:rPr lang="zh-CN" altLang="en-US" sz="2000" b="0" i="0" dirty="0">
                <a:solidFill>
                  <a:srgbClr val="FF0000"/>
                </a:solidFill>
                <a:effectLst/>
                <a:latin typeface="+mn-ea"/>
              </a:rPr>
              <a:t>预测编码</a:t>
            </a:r>
            <a:r>
              <a:rPr lang="zh-CN" altLang="en-US" sz="2000" b="0" i="0" dirty="0">
                <a:solidFill>
                  <a:srgbClr val="333333"/>
                </a:solidFill>
                <a:effectLst/>
                <a:latin typeface="+mn-ea"/>
              </a:rPr>
              <a:t>和</a:t>
            </a:r>
            <a:r>
              <a:rPr lang="zh-CN" altLang="en-US" sz="2000" b="0" i="0" dirty="0">
                <a:solidFill>
                  <a:srgbClr val="FF0000"/>
                </a:solidFill>
                <a:effectLst/>
                <a:latin typeface="+mn-ea"/>
              </a:rPr>
              <a:t>变换域编码</a:t>
            </a:r>
            <a:r>
              <a:rPr lang="zh-CN" altLang="en-US" sz="2000" b="0" i="0" dirty="0">
                <a:solidFill>
                  <a:srgbClr val="333333"/>
                </a:solidFill>
                <a:effectLst/>
                <a:latin typeface="+mn-ea"/>
              </a:rPr>
              <a:t>两大类。</a:t>
            </a:r>
            <a:endParaRPr lang="zh-CN" altLang="en-US" sz="2000" dirty="0">
              <a:latin typeface="+mn-ea"/>
            </a:endParaRPr>
          </a:p>
          <a:p>
            <a:endParaRPr lang="zh-CN" altLang="en-US" dirty="0"/>
          </a:p>
        </p:txBody>
      </p:sp>
      <p:sp>
        <p:nvSpPr>
          <p:cNvPr id="4" name="AutoShape 4">
            <a:extLst>
              <a:ext uri="{FF2B5EF4-FFF2-40B4-BE49-F238E27FC236}">
                <a16:creationId xmlns:a16="http://schemas.microsoft.com/office/drawing/2014/main" id="{066E5620-1F5F-4C56-B5B6-27F005156E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7">
            <a:extLst>
              <a:ext uri="{FF2B5EF4-FFF2-40B4-BE49-F238E27FC236}">
                <a16:creationId xmlns:a16="http://schemas.microsoft.com/office/drawing/2014/main" id="{06881C0C-5C1D-4C46-B76C-66711E3B0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245" y="1423987"/>
            <a:ext cx="7327394" cy="407193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A2CC1671-23AC-4D3C-9007-BCE62742DC2E}"/>
              </a:ext>
            </a:extLst>
          </p:cNvPr>
          <p:cNvPicPr>
            <a:picLocks noChangeAspect="1"/>
          </p:cNvPicPr>
          <p:nvPr/>
        </p:nvPicPr>
        <p:blipFill>
          <a:blip r:embed="rId5"/>
          <a:stretch>
            <a:fillRect/>
          </a:stretch>
        </p:blipFill>
        <p:spPr>
          <a:xfrm>
            <a:off x="10553700" y="5158065"/>
            <a:ext cx="1371599" cy="551896"/>
          </a:xfrm>
          <a:prstGeom prst="rect">
            <a:avLst/>
          </a:prstGeom>
        </p:spPr>
      </p:pic>
    </p:spTree>
    <p:extLst>
      <p:ext uri="{BB962C8B-B14F-4D97-AF65-F5344CB8AC3E}">
        <p14:creationId xmlns:p14="http://schemas.microsoft.com/office/powerpoint/2010/main" val="583094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50D1331C-D2C7-436C-9C82-D24BAB34DB8E}"/>
              </a:ext>
            </a:extLst>
          </p:cNvPr>
          <p:cNvSpPr txBox="1"/>
          <p:nvPr/>
        </p:nvSpPr>
        <p:spPr>
          <a:xfrm>
            <a:off x="1085850" y="1152525"/>
            <a:ext cx="3876675" cy="430887"/>
          </a:xfrm>
          <a:prstGeom prst="rect">
            <a:avLst/>
          </a:prstGeom>
          <a:noFill/>
        </p:spPr>
        <p:txBody>
          <a:bodyPr wrap="square" rtlCol="0">
            <a:spAutoFit/>
          </a:bodyPr>
          <a:lstStyle/>
          <a:p>
            <a:r>
              <a:rPr lang="en-US" altLang="zh-CN" sz="2200" b="1" dirty="0"/>
              <a:t>4—3  </a:t>
            </a:r>
            <a:r>
              <a:rPr lang="zh-CN" altLang="en-US" sz="2200" b="1" dirty="0"/>
              <a:t>图像增强和复原</a:t>
            </a:r>
          </a:p>
        </p:txBody>
      </p:sp>
      <p:pic>
        <p:nvPicPr>
          <p:cNvPr id="7170" name="Picture 2">
            <a:extLst>
              <a:ext uri="{FF2B5EF4-FFF2-40B4-BE49-F238E27FC236}">
                <a16:creationId xmlns:a16="http://schemas.microsoft.com/office/drawing/2014/main" id="{726AB3B1-9CA1-4010-998C-C45896629D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99" t="27867" r="10601" b="16400"/>
          <a:stretch/>
        </p:blipFill>
        <p:spPr bwMode="auto">
          <a:xfrm>
            <a:off x="7820023" y="1438275"/>
            <a:ext cx="3676651" cy="19907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FC4508F-02BD-4ADE-9BBB-672CFD487C63}"/>
              </a:ext>
            </a:extLst>
          </p:cNvPr>
          <p:cNvSpPr txBox="1"/>
          <p:nvPr/>
        </p:nvSpPr>
        <p:spPr>
          <a:xfrm>
            <a:off x="1228724" y="2171700"/>
            <a:ext cx="5172075" cy="2657907"/>
          </a:xfrm>
          <a:prstGeom prst="rect">
            <a:avLst/>
          </a:prstGeom>
          <a:noFill/>
        </p:spPr>
        <p:txBody>
          <a:bodyPr wrap="square" rtlCol="0">
            <a:spAutoFit/>
          </a:bodyPr>
          <a:lstStyle/>
          <a:p>
            <a:pPr eaLnBrk="1" hangingPunct="1">
              <a:lnSpc>
                <a:spcPct val="105000"/>
              </a:lnSpc>
              <a:buFont typeface="Wingdings" panose="05000000000000000000" pitchFamily="2" charset="2"/>
              <a:buNone/>
            </a:pPr>
            <a:r>
              <a:rPr lang="zh-CN" altLang="en-US" sz="2000" dirty="0">
                <a:latin typeface="+mn-ea"/>
              </a:rPr>
              <a:t>图像增强和复原目的：改善图像的视觉效果，如</a:t>
            </a:r>
            <a:r>
              <a:rPr lang="zh-CN" altLang="en-US" sz="2000" dirty="0">
                <a:solidFill>
                  <a:srgbClr val="FF0000"/>
                </a:solidFill>
                <a:latin typeface="+mn-ea"/>
              </a:rPr>
              <a:t>去除图像噪声</a:t>
            </a:r>
            <a:r>
              <a:rPr lang="zh-CN" altLang="en-US" sz="2000" dirty="0">
                <a:latin typeface="+mn-ea"/>
              </a:rPr>
              <a:t>，提高图像的</a:t>
            </a:r>
            <a:r>
              <a:rPr lang="zh-CN" altLang="en-US" sz="2000" dirty="0">
                <a:solidFill>
                  <a:srgbClr val="FF0000"/>
                </a:solidFill>
                <a:latin typeface="+mn-ea"/>
              </a:rPr>
              <a:t>清晰度</a:t>
            </a:r>
            <a:r>
              <a:rPr lang="zh-CN" altLang="en-US" sz="2000" dirty="0">
                <a:latin typeface="+mn-ea"/>
              </a:rPr>
              <a:t>等。</a:t>
            </a:r>
            <a:endParaRPr lang="en-US" altLang="zh-CN" sz="2000" dirty="0">
              <a:latin typeface="+mn-ea"/>
            </a:endParaRPr>
          </a:p>
          <a:p>
            <a:pPr eaLnBrk="1" hangingPunct="1">
              <a:lnSpc>
                <a:spcPct val="105000"/>
              </a:lnSpc>
              <a:buFont typeface="Wingdings" panose="05000000000000000000" pitchFamily="2" charset="2"/>
              <a:buNone/>
            </a:pPr>
            <a:endParaRPr lang="en-US" altLang="zh-CN" sz="2000" dirty="0">
              <a:latin typeface="+mn-ea"/>
            </a:endParaRPr>
          </a:p>
          <a:p>
            <a:pPr eaLnBrk="1" hangingPunct="1">
              <a:lnSpc>
                <a:spcPct val="105000"/>
              </a:lnSpc>
              <a:buFont typeface="Wingdings" panose="05000000000000000000" pitchFamily="2" charset="2"/>
              <a:buNone/>
            </a:pPr>
            <a:r>
              <a:rPr lang="zh-CN" altLang="en-US" sz="2000" dirty="0">
                <a:latin typeface="+mn-ea"/>
              </a:rPr>
              <a:t>图像增强主要方法：</a:t>
            </a:r>
            <a:r>
              <a:rPr lang="zh-CN" altLang="en-US" sz="2000" b="0" i="0" dirty="0">
                <a:solidFill>
                  <a:srgbClr val="333333"/>
                </a:solidFill>
                <a:effectLst/>
                <a:latin typeface="arial" panose="020B0604020202020204" pitchFamily="34" charset="0"/>
              </a:rPr>
              <a:t>基于</a:t>
            </a:r>
            <a:r>
              <a:rPr lang="zh-CN" altLang="en-US" sz="2000" i="0" u="none" strike="noStrike" dirty="0">
                <a:solidFill>
                  <a:srgbClr val="FF0000"/>
                </a:solidFill>
                <a:effectLst/>
                <a:latin typeface="arial" panose="020B0604020202020204" pitchFamily="34" charset="0"/>
                <a:hlinkClick r:id="rId3">
                  <a:extLst>
                    <a:ext uri="{A12FA001-AC4F-418D-AE19-62706E023703}">
                      <ahyp:hlinkClr xmlns:ahyp="http://schemas.microsoft.com/office/drawing/2018/hyperlinkcolor" val="tx"/>
                    </a:ext>
                  </a:extLst>
                </a:hlinkClick>
              </a:rPr>
              <a:t>空域</a:t>
            </a:r>
            <a:r>
              <a:rPr lang="zh-CN" altLang="en-US" sz="2000" i="0" u="none" strike="noStrike" dirty="0">
                <a:effectLst/>
                <a:latin typeface="arial" panose="020B0604020202020204" pitchFamily="34" charset="0"/>
              </a:rPr>
              <a:t>（直接对图像灰度级做运算）</a:t>
            </a:r>
            <a:r>
              <a:rPr lang="zh-CN" altLang="en-US" sz="2000" i="0" dirty="0">
                <a:solidFill>
                  <a:srgbClr val="333333"/>
                </a:solidFill>
                <a:effectLst/>
                <a:latin typeface="arial" panose="020B0604020202020204" pitchFamily="34" charset="0"/>
              </a:rPr>
              <a:t>的算法</a:t>
            </a:r>
            <a:r>
              <a:rPr lang="zh-CN" altLang="en-US" sz="2000" b="0" i="0" dirty="0">
                <a:solidFill>
                  <a:srgbClr val="333333"/>
                </a:solidFill>
                <a:effectLst/>
                <a:latin typeface="arial" panose="020B0604020202020204" pitchFamily="34" charset="0"/>
              </a:rPr>
              <a:t>和基于</a:t>
            </a:r>
            <a:r>
              <a:rPr lang="zh-CN" altLang="en-US" sz="2000" i="0" u="none" strike="noStrike" dirty="0">
                <a:solidFill>
                  <a:srgbClr val="FF0000"/>
                </a:solidFill>
                <a:effectLst/>
                <a:latin typeface="arial" panose="020B0604020202020204" pitchFamily="34" charset="0"/>
                <a:hlinkClick r:id="rId4">
                  <a:extLst>
                    <a:ext uri="{A12FA001-AC4F-418D-AE19-62706E023703}">
                      <ahyp:hlinkClr xmlns:ahyp="http://schemas.microsoft.com/office/drawing/2018/hyperlinkcolor" val="tx"/>
                    </a:ext>
                  </a:extLst>
                </a:hlinkClick>
              </a:rPr>
              <a:t>频域</a:t>
            </a:r>
            <a:r>
              <a:rPr lang="zh-CN" altLang="en-US" sz="2000" i="0" dirty="0">
                <a:solidFill>
                  <a:srgbClr val="333333"/>
                </a:solidFill>
                <a:effectLst/>
                <a:latin typeface="arial" panose="020B0604020202020204" pitchFamily="34" charset="0"/>
              </a:rPr>
              <a:t>的算法（修正变换系数）</a:t>
            </a:r>
            <a:endParaRPr lang="en-US" altLang="zh-CN" sz="2000" dirty="0">
              <a:solidFill>
                <a:srgbClr val="FF0000"/>
              </a:solidFill>
              <a:latin typeface="+mn-ea"/>
            </a:endParaRPr>
          </a:p>
          <a:p>
            <a:pPr eaLnBrk="1" hangingPunct="1">
              <a:lnSpc>
                <a:spcPct val="105000"/>
              </a:lnSpc>
              <a:buFont typeface="Wingdings" panose="05000000000000000000" pitchFamily="2" charset="2"/>
              <a:buNone/>
            </a:pPr>
            <a:r>
              <a:rPr lang="zh-CN" altLang="en-US" sz="2000" dirty="0">
                <a:latin typeface="+mn-ea"/>
              </a:rPr>
              <a:t>图像复原主要方法：灰度修正、平滑、几何校正、图像锐化、滤波增强、维纳滤波</a:t>
            </a:r>
            <a:r>
              <a:rPr lang="en-US" altLang="zh-CN" sz="2000" dirty="0">
                <a:latin typeface="+mn-ea"/>
              </a:rPr>
              <a:t>……</a:t>
            </a:r>
            <a:endParaRPr lang="zh-CN" altLang="en-US" sz="2000" dirty="0">
              <a:latin typeface="+mn-ea"/>
            </a:endParaRPr>
          </a:p>
        </p:txBody>
      </p:sp>
      <p:pic>
        <p:nvPicPr>
          <p:cNvPr id="7172" name="Picture 4">
            <a:extLst>
              <a:ext uri="{FF2B5EF4-FFF2-40B4-BE49-F238E27FC236}">
                <a16:creationId xmlns:a16="http://schemas.microsoft.com/office/drawing/2014/main" id="{BD276A79-0D0B-4759-AFFA-81A63C4FB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3131" y="3888988"/>
            <a:ext cx="4650437"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412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50D1331C-D2C7-436C-9C82-D24BAB34DB8E}"/>
              </a:ext>
            </a:extLst>
          </p:cNvPr>
          <p:cNvSpPr txBox="1"/>
          <p:nvPr/>
        </p:nvSpPr>
        <p:spPr>
          <a:xfrm>
            <a:off x="1156970" y="1337191"/>
            <a:ext cx="3876675" cy="430887"/>
          </a:xfrm>
          <a:prstGeom prst="rect">
            <a:avLst/>
          </a:prstGeom>
          <a:noFill/>
        </p:spPr>
        <p:txBody>
          <a:bodyPr wrap="square" rtlCol="0">
            <a:spAutoFit/>
          </a:bodyPr>
          <a:lstStyle/>
          <a:p>
            <a:r>
              <a:rPr lang="en-US" altLang="zh-CN" sz="2200" b="1" dirty="0"/>
              <a:t>4—3  </a:t>
            </a:r>
            <a:r>
              <a:rPr lang="zh-CN" altLang="en-US" sz="2200" b="1" dirty="0"/>
              <a:t>图像增强和复原</a:t>
            </a:r>
          </a:p>
        </p:txBody>
      </p:sp>
      <p:sp>
        <p:nvSpPr>
          <p:cNvPr id="4" name="文本框 3">
            <a:extLst>
              <a:ext uri="{FF2B5EF4-FFF2-40B4-BE49-F238E27FC236}">
                <a16:creationId xmlns:a16="http://schemas.microsoft.com/office/drawing/2014/main" id="{1FC4508F-02BD-4ADE-9BBB-672CFD487C63}"/>
              </a:ext>
            </a:extLst>
          </p:cNvPr>
          <p:cNvSpPr txBox="1"/>
          <p:nvPr/>
        </p:nvSpPr>
        <p:spPr>
          <a:xfrm>
            <a:off x="1228725" y="2171700"/>
            <a:ext cx="4460876" cy="2657907"/>
          </a:xfrm>
          <a:prstGeom prst="rect">
            <a:avLst/>
          </a:prstGeom>
          <a:noFill/>
        </p:spPr>
        <p:txBody>
          <a:bodyPr wrap="square" rtlCol="0">
            <a:spAutoFit/>
          </a:bodyPr>
          <a:lstStyle/>
          <a:p>
            <a:pPr eaLnBrk="1" hangingPunct="1">
              <a:lnSpc>
                <a:spcPct val="105000"/>
              </a:lnSpc>
              <a:buFont typeface="Wingdings" panose="05000000000000000000" pitchFamily="2" charset="2"/>
              <a:buNone/>
            </a:pPr>
            <a:r>
              <a:rPr lang="zh-CN" altLang="en-US" sz="2000" b="1" dirty="0">
                <a:latin typeface="+mn-ea"/>
              </a:rPr>
              <a:t>区别：</a:t>
            </a:r>
            <a:endParaRPr lang="en-US" altLang="zh-CN" sz="2000" b="1" dirty="0">
              <a:latin typeface="+mn-ea"/>
            </a:endParaRPr>
          </a:p>
          <a:p>
            <a:pPr eaLnBrk="1" hangingPunct="1">
              <a:lnSpc>
                <a:spcPct val="105000"/>
              </a:lnSpc>
              <a:buFont typeface="Wingdings" panose="05000000000000000000" pitchFamily="2" charset="2"/>
              <a:buNone/>
            </a:pPr>
            <a:endParaRPr lang="en-US" altLang="zh-CN" sz="2000" dirty="0">
              <a:latin typeface="+mn-ea"/>
            </a:endParaRPr>
          </a:p>
          <a:p>
            <a:pPr eaLnBrk="1" hangingPunct="1">
              <a:lnSpc>
                <a:spcPct val="105000"/>
              </a:lnSpc>
              <a:buFont typeface="Wingdings" panose="05000000000000000000" pitchFamily="2" charset="2"/>
              <a:buNone/>
            </a:pPr>
            <a:r>
              <a:rPr lang="zh-CN" altLang="en-US" sz="2000" dirty="0">
                <a:latin typeface="+mn-ea"/>
              </a:rPr>
              <a:t>图像增强</a:t>
            </a:r>
            <a:r>
              <a:rPr lang="zh-CN" altLang="en-US" sz="2000" dirty="0">
                <a:solidFill>
                  <a:srgbClr val="FF0000"/>
                </a:solidFill>
                <a:latin typeface="+mn-ea"/>
              </a:rPr>
              <a:t>不考虑</a:t>
            </a:r>
            <a:r>
              <a:rPr lang="zh-CN" altLang="en-US" sz="2000" dirty="0">
                <a:latin typeface="+mn-ea"/>
              </a:rPr>
              <a:t>图像降质的</a:t>
            </a:r>
            <a:r>
              <a:rPr lang="zh-CN" altLang="en-US" sz="2000" dirty="0">
                <a:solidFill>
                  <a:srgbClr val="FF0000"/>
                </a:solidFill>
                <a:latin typeface="+mn-ea"/>
              </a:rPr>
              <a:t>原因</a:t>
            </a:r>
            <a:r>
              <a:rPr lang="zh-CN" altLang="en-US" sz="2000" dirty="0">
                <a:latin typeface="+mn-ea"/>
              </a:rPr>
              <a:t>，突出图像中</a:t>
            </a:r>
            <a:r>
              <a:rPr lang="zh-CN" altLang="en-US" sz="2000" dirty="0">
                <a:solidFill>
                  <a:srgbClr val="FF0000"/>
                </a:solidFill>
                <a:latin typeface="+mn-ea"/>
              </a:rPr>
              <a:t>感兴趣的部分。</a:t>
            </a:r>
            <a:endParaRPr lang="en-US" altLang="zh-CN" sz="2000" dirty="0">
              <a:solidFill>
                <a:srgbClr val="FF0000"/>
              </a:solidFill>
              <a:latin typeface="+mn-ea"/>
            </a:endParaRPr>
          </a:p>
          <a:p>
            <a:pPr eaLnBrk="1" hangingPunct="1">
              <a:lnSpc>
                <a:spcPct val="105000"/>
              </a:lnSpc>
              <a:buFont typeface="Wingdings" panose="05000000000000000000" pitchFamily="2" charset="2"/>
              <a:buNone/>
            </a:pPr>
            <a:r>
              <a:rPr lang="zh-CN" altLang="en-US" sz="2000" dirty="0">
                <a:latin typeface="+mn-ea"/>
              </a:rPr>
              <a:t>图像复原要求对图像降质的原因</a:t>
            </a:r>
            <a:r>
              <a:rPr lang="zh-CN" altLang="en-US" sz="2000" dirty="0">
                <a:solidFill>
                  <a:srgbClr val="FF0000"/>
                </a:solidFill>
                <a:latin typeface="+mn-ea"/>
              </a:rPr>
              <a:t>有所了解</a:t>
            </a:r>
            <a:r>
              <a:rPr lang="zh-CN" altLang="en-US" sz="2000" dirty="0">
                <a:latin typeface="+mn-ea"/>
              </a:rPr>
              <a:t>，根据图像降质过程建立“</a:t>
            </a:r>
            <a:r>
              <a:rPr lang="zh-CN" altLang="en-US" sz="2000" dirty="0">
                <a:solidFill>
                  <a:srgbClr val="FF0000"/>
                </a:solidFill>
                <a:latin typeface="+mn-ea"/>
              </a:rPr>
              <a:t>退化模型</a:t>
            </a:r>
            <a:r>
              <a:rPr lang="zh-CN" altLang="en-US" sz="2000" dirty="0">
                <a:latin typeface="+mn-ea"/>
              </a:rPr>
              <a:t>”，然后采用滤波的方法重建或恢复原来的图像。</a:t>
            </a:r>
          </a:p>
        </p:txBody>
      </p:sp>
      <p:pic>
        <p:nvPicPr>
          <p:cNvPr id="13314" name="Picture 2">
            <a:extLst>
              <a:ext uri="{FF2B5EF4-FFF2-40B4-BE49-F238E27FC236}">
                <a16:creationId xmlns:a16="http://schemas.microsoft.com/office/drawing/2014/main" id="{DFA24661-7B8A-4E0A-9EBE-1945B58908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 t="1388" r="1968" b="56667"/>
          <a:stretch/>
        </p:blipFill>
        <p:spPr bwMode="auto">
          <a:xfrm>
            <a:off x="6875370" y="1706681"/>
            <a:ext cx="418973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249B853B-E636-4262-B050-FBA8B45AF588}"/>
              </a:ext>
            </a:extLst>
          </p:cNvPr>
          <p:cNvPicPr>
            <a:picLocks noChangeAspect="1"/>
          </p:cNvPicPr>
          <p:nvPr/>
        </p:nvPicPr>
        <p:blipFill>
          <a:blip r:embed="rId3"/>
          <a:stretch>
            <a:fillRect/>
          </a:stretch>
        </p:blipFill>
        <p:spPr>
          <a:xfrm>
            <a:off x="6096000" y="4122619"/>
            <a:ext cx="5748478" cy="2097417"/>
          </a:xfrm>
          <a:prstGeom prst="rect">
            <a:avLst/>
          </a:prstGeom>
        </p:spPr>
      </p:pic>
    </p:spTree>
    <p:extLst>
      <p:ext uri="{BB962C8B-B14F-4D97-AF65-F5344CB8AC3E}">
        <p14:creationId xmlns:p14="http://schemas.microsoft.com/office/powerpoint/2010/main" val="3136694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C244A60E-7766-487A-B664-2213A2B22F5B}"/>
              </a:ext>
            </a:extLst>
          </p:cNvPr>
          <p:cNvSpPr txBox="1"/>
          <p:nvPr/>
        </p:nvSpPr>
        <p:spPr>
          <a:xfrm>
            <a:off x="1066800" y="1390650"/>
            <a:ext cx="2686050" cy="430887"/>
          </a:xfrm>
          <a:prstGeom prst="rect">
            <a:avLst/>
          </a:prstGeom>
          <a:noFill/>
        </p:spPr>
        <p:txBody>
          <a:bodyPr wrap="square" rtlCol="0">
            <a:spAutoFit/>
          </a:bodyPr>
          <a:lstStyle/>
          <a:p>
            <a:r>
              <a:rPr lang="en-US" altLang="zh-CN" sz="2200" b="1" dirty="0"/>
              <a:t>4—4 </a:t>
            </a:r>
            <a:r>
              <a:rPr lang="zh-CN" altLang="en-US" sz="2200" b="1" dirty="0"/>
              <a:t>图像分割</a:t>
            </a:r>
          </a:p>
        </p:txBody>
      </p:sp>
      <p:sp>
        <p:nvSpPr>
          <p:cNvPr id="4" name="文本框 3">
            <a:extLst>
              <a:ext uri="{FF2B5EF4-FFF2-40B4-BE49-F238E27FC236}">
                <a16:creationId xmlns:a16="http://schemas.microsoft.com/office/drawing/2014/main" id="{C61E6E5D-885B-4660-B878-625A6D264A67}"/>
              </a:ext>
            </a:extLst>
          </p:cNvPr>
          <p:cNvSpPr txBox="1"/>
          <p:nvPr/>
        </p:nvSpPr>
        <p:spPr>
          <a:xfrm>
            <a:off x="1066800" y="2219325"/>
            <a:ext cx="4286250" cy="1015663"/>
          </a:xfrm>
          <a:prstGeom prst="rect">
            <a:avLst/>
          </a:prstGeom>
          <a:noFill/>
        </p:spPr>
        <p:txBody>
          <a:bodyPr wrap="square" rtlCol="0">
            <a:spAutoFit/>
          </a:bodyPr>
          <a:lstStyle/>
          <a:p>
            <a:r>
              <a:rPr lang="en-US" altLang="zh-CN" sz="2000" b="1" i="0" dirty="0">
                <a:solidFill>
                  <a:srgbClr val="333333"/>
                </a:solidFill>
                <a:effectLst/>
                <a:latin typeface="arial" panose="020B0604020202020204" pitchFamily="34" charset="0"/>
              </a:rPr>
              <a:t>·</a:t>
            </a:r>
            <a:r>
              <a:rPr lang="zh-CN" altLang="en-US" sz="2000" b="0" i="0" dirty="0">
                <a:solidFill>
                  <a:srgbClr val="333333"/>
                </a:solidFill>
                <a:effectLst/>
                <a:latin typeface="arial" panose="020B0604020202020204" pitchFamily="34" charset="0"/>
              </a:rPr>
              <a:t>定义：把</a:t>
            </a:r>
            <a:r>
              <a:rPr lang="zh-CN" altLang="en-US" sz="2000" b="0"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图像</a:t>
            </a:r>
            <a:r>
              <a:rPr lang="zh-CN" altLang="en-US" sz="2000" b="0" i="0" dirty="0">
                <a:solidFill>
                  <a:srgbClr val="333333"/>
                </a:solidFill>
                <a:effectLst/>
                <a:latin typeface="arial" panose="020B0604020202020204" pitchFamily="34" charset="0"/>
              </a:rPr>
              <a:t>分成若干个特定的、具有独特性质的区域并</a:t>
            </a:r>
            <a:r>
              <a:rPr lang="zh-CN" altLang="en-US" sz="2000" b="0" i="0" dirty="0">
                <a:solidFill>
                  <a:srgbClr val="FF0000"/>
                </a:solidFill>
                <a:effectLst/>
                <a:latin typeface="arial" panose="020B0604020202020204" pitchFamily="34" charset="0"/>
              </a:rPr>
              <a:t>提出感兴趣目标</a:t>
            </a:r>
            <a:r>
              <a:rPr lang="zh-CN" altLang="en-US" sz="2000" b="0" i="0" dirty="0">
                <a:solidFill>
                  <a:srgbClr val="333333"/>
                </a:solidFill>
                <a:effectLst/>
                <a:latin typeface="arial" panose="020B0604020202020204" pitchFamily="34" charset="0"/>
              </a:rPr>
              <a:t>的技术和过程。</a:t>
            </a:r>
            <a:endParaRPr lang="en-US" altLang="zh-CN" sz="2000" b="0" i="0" dirty="0">
              <a:solidFill>
                <a:srgbClr val="333333"/>
              </a:solidFill>
              <a:effectLst/>
              <a:latin typeface="arial" panose="020B0604020202020204" pitchFamily="34" charset="0"/>
            </a:endParaRPr>
          </a:p>
        </p:txBody>
      </p:sp>
      <p:pic>
        <p:nvPicPr>
          <p:cNvPr id="1026" name="Picture 2" descr="图像分割">
            <a:extLst>
              <a:ext uri="{FF2B5EF4-FFF2-40B4-BE49-F238E27FC236}">
                <a16:creationId xmlns:a16="http://schemas.microsoft.com/office/drawing/2014/main" id="{903601B0-204A-4771-80DA-4F48EE948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704" y="2333625"/>
            <a:ext cx="4514647" cy="3310741"/>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3BFDAD01-0E1A-48D5-B24E-0B3791BC6D26}"/>
              </a:ext>
            </a:extLst>
          </p:cNvPr>
          <p:cNvPicPr>
            <a:picLocks noChangeAspect="1"/>
          </p:cNvPicPr>
          <p:nvPr/>
        </p:nvPicPr>
        <p:blipFill>
          <a:blip r:embed="rId4"/>
          <a:stretch>
            <a:fillRect/>
          </a:stretch>
        </p:blipFill>
        <p:spPr>
          <a:xfrm>
            <a:off x="9048746" y="4189410"/>
            <a:ext cx="83369" cy="1993904"/>
          </a:xfrm>
          <a:prstGeom prst="rect">
            <a:avLst/>
          </a:prstGeom>
        </p:spPr>
      </p:pic>
      <p:pic>
        <p:nvPicPr>
          <p:cNvPr id="16" name="图片 15">
            <a:extLst>
              <a:ext uri="{FF2B5EF4-FFF2-40B4-BE49-F238E27FC236}">
                <a16:creationId xmlns:a16="http://schemas.microsoft.com/office/drawing/2014/main" id="{CBECD3C5-8495-488A-BC86-29A5895CC8DB}"/>
              </a:ext>
            </a:extLst>
          </p:cNvPr>
          <p:cNvPicPr>
            <a:picLocks noChangeAspect="1"/>
          </p:cNvPicPr>
          <p:nvPr/>
        </p:nvPicPr>
        <p:blipFill>
          <a:blip r:embed="rId5"/>
          <a:stretch>
            <a:fillRect/>
          </a:stretch>
        </p:blipFill>
        <p:spPr>
          <a:xfrm>
            <a:off x="1114425" y="3731236"/>
            <a:ext cx="5098492" cy="1913130"/>
          </a:xfrm>
          <a:prstGeom prst="rect">
            <a:avLst/>
          </a:prstGeom>
        </p:spPr>
      </p:pic>
    </p:spTree>
    <p:extLst>
      <p:ext uri="{BB962C8B-B14F-4D97-AF65-F5344CB8AC3E}">
        <p14:creationId xmlns:p14="http://schemas.microsoft.com/office/powerpoint/2010/main" val="4212842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C244A60E-7766-487A-B664-2213A2B22F5B}"/>
              </a:ext>
            </a:extLst>
          </p:cNvPr>
          <p:cNvSpPr txBox="1"/>
          <p:nvPr/>
        </p:nvSpPr>
        <p:spPr>
          <a:xfrm>
            <a:off x="1066800" y="1390650"/>
            <a:ext cx="2686050" cy="430887"/>
          </a:xfrm>
          <a:prstGeom prst="rect">
            <a:avLst/>
          </a:prstGeom>
          <a:noFill/>
        </p:spPr>
        <p:txBody>
          <a:bodyPr wrap="square" rtlCol="0">
            <a:spAutoFit/>
          </a:bodyPr>
          <a:lstStyle/>
          <a:p>
            <a:r>
              <a:rPr lang="en-US" altLang="zh-CN" sz="2200" b="1" dirty="0"/>
              <a:t>4—4 </a:t>
            </a:r>
            <a:r>
              <a:rPr lang="zh-CN" altLang="en-US" sz="2200" b="1" dirty="0"/>
              <a:t>图像分割</a:t>
            </a:r>
          </a:p>
        </p:txBody>
      </p:sp>
      <p:sp>
        <p:nvSpPr>
          <p:cNvPr id="4" name="文本框 3">
            <a:extLst>
              <a:ext uri="{FF2B5EF4-FFF2-40B4-BE49-F238E27FC236}">
                <a16:creationId xmlns:a16="http://schemas.microsoft.com/office/drawing/2014/main" id="{C61E6E5D-885B-4660-B878-625A6D264A67}"/>
              </a:ext>
            </a:extLst>
          </p:cNvPr>
          <p:cNvSpPr txBox="1"/>
          <p:nvPr/>
        </p:nvSpPr>
        <p:spPr>
          <a:xfrm>
            <a:off x="1066800" y="2219325"/>
            <a:ext cx="4286250" cy="1631216"/>
          </a:xfrm>
          <a:prstGeom prst="rect">
            <a:avLst/>
          </a:prstGeom>
          <a:noFill/>
        </p:spPr>
        <p:txBody>
          <a:bodyPr wrap="square" rtlCol="0">
            <a:spAutoFit/>
          </a:bodyPr>
          <a:lstStyle/>
          <a:p>
            <a:endParaRPr lang="en-US" altLang="zh-CN" sz="2000" b="0" i="0" dirty="0">
              <a:solidFill>
                <a:srgbClr val="333333"/>
              </a:solidFill>
              <a:effectLst/>
              <a:latin typeface="arial" panose="020B0604020202020204" pitchFamily="34" charset="0"/>
            </a:endParaRPr>
          </a:p>
          <a:p>
            <a:r>
              <a:rPr lang="en-US" altLang="zh-CN" sz="2000" b="1" dirty="0">
                <a:solidFill>
                  <a:srgbClr val="333333"/>
                </a:solidFill>
                <a:latin typeface="arial" panose="020B0604020202020204" pitchFamily="34" charset="0"/>
              </a:rPr>
              <a:t>·</a:t>
            </a:r>
            <a:r>
              <a:rPr lang="zh-CN" altLang="en-US" sz="2000" dirty="0">
                <a:solidFill>
                  <a:srgbClr val="333333"/>
                </a:solidFill>
                <a:latin typeface="arial" panose="020B0604020202020204" pitchFamily="34" charset="0"/>
              </a:rPr>
              <a:t>主要方法：</a:t>
            </a:r>
            <a:r>
              <a:rPr lang="zh-CN" altLang="en-US" sz="2000" b="0" i="0" dirty="0">
                <a:solidFill>
                  <a:srgbClr val="333333"/>
                </a:solidFill>
                <a:effectLst/>
                <a:latin typeface="arial" panose="020B0604020202020204" pitchFamily="34" charset="0"/>
              </a:rPr>
              <a:t>基于</a:t>
            </a:r>
            <a:r>
              <a:rPr lang="zh-CN" altLang="en-US" sz="2000" b="0" i="0" u="none" strike="noStrike" dirty="0">
                <a:solidFill>
                  <a:srgbClr val="FF0000"/>
                </a:solidFill>
                <a:effectLst/>
                <a:latin typeface="arial" panose="020B0604020202020204" pitchFamily="34" charset="0"/>
                <a:hlinkClick r:id="rId2">
                  <a:extLst>
                    <a:ext uri="{A12FA001-AC4F-418D-AE19-62706E023703}">
                      <ahyp:hlinkClr xmlns:ahyp="http://schemas.microsoft.com/office/drawing/2018/hyperlinkcolor" val="tx"/>
                    </a:ext>
                  </a:extLst>
                </a:hlinkClick>
              </a:rPr>
              <a:t>阈值</a:t>
            </a:r>
            <a:r>
              <a:rPr lang="zh-CN" altLang="en-US" sz="2000" b="0" i="0" dirty="0">
                <a:solidFill>
                  <a:srgbClr val="333333"/>
                </a:solidFill>
                <a:effectLst/>
                <a:latin typeface="arial" panose="020B0604020202020204" pitchFamily="34" charset="0"/>
              </a:rPr>
              <a:t>的分割方法、基于</a:t>
            </a:r>
            <a:r>
              <a:rPr lang="zh-CN" altLang="en-US" sz="2000" b="0" i="0" dirty="0">
                <a:solidFill>
                  <a:srgbClr val="FF0000"/>
                </a:solidFill>
                <a:effectLst/>
                <a:latin typeface="arial" panose="020B0604020202020204" pitchFamily="34" charset="0"/>
              </a:rPr>
              <a:t>区域</a:t>
            </a:r>
            <a:r>
              <a:rPr lang="zh-CN" altLang="en-US" sz="2000" b="0" i="0" dirty="0">
                <a:solidFill>
                  <a:srgbClr val="333333"/>
                </a:solidFill>
                <a:effectLst/>
                <a:latin typeface="arial" panose="020B0604020202020204" pitchFamily="34" charset="0"/>
              </a:rPr>
              <a:t>的分割方法、基于</a:t>
            </a:r>
            <a:r>
              <a:rPr lang="zh-CN" altLang="en-US" sz="2000" b="0" i="0" dirty="0">
                <a:solidFill>
                  <a:srgbClr val="FF0000"/>
                </a:solidFill>
                <a:effectLst/>
                <a:latin typeface="arial" panose="020B0604020202020204" pitchFamily="34" charset="0"/>
              </a:rPr>
              <a:t>边缘的分割方法</a:t>
            </a:r>
            <a:r>
              <a:rPr lang="zh-CN" altLang="en-US" sz="2000" b="0" i="0" dirty="0">
                <a:solidFill>
                  <a:srgbClr val="333333"/>
                </a:solidFill>
                <a:effectLst/>
                <a:latin typeface="arial" panose="020B0604020202020204" pitchFamily="34" charset="0"/>
              </a:rPr>
              <a:t>以及基于</a:t>
            </a:r>
            <a:r>
              <a:rPr lang="zh-CN" altLang="en-US" sz="2000" b="0" i="0" dirty="0">
                <a:solidFill>
                  <a:srgbClr val="FF0000"/>
                </a:solidFill>
                <a:effectLst/>
                <a:latin typeface="arial" panose="020B0604020202020204" pitchFamily="34" charset="0"/>
              </a:rPr>
              <a:t>特定理论</a:t>
            </a:r>
            <a:r>
              <a:rPr lang="zh-CN" altLang="en-US" sz="2000" b="0" i="0" dirty="0">
                <a:solidFill>
                  <a:srgbClr val="333333"/>
                </a:solidFill>
                <a:effectLst/>
                <a:latin typeface="arial" panose="020B0604020202020204" pitchFamily="34" charset="0"/>
              </a:rPr>
              <a:t>的分割方法等</a:t>
            </a:r>
            <a:r>
              <a:rPr lang="zh-CN" altLang="en-US" sz="1600" b="0" i="0" dirty="0">
                <a:solidFill>
                  <a:srgbClr val="333333"/>
                </a:solidFill>
                <a:effectLst/>
                <a:latin typeface="arial" panose="020B0604020202020204" pitchFamily="34" charset="0"/>
              </a:rPr>
              <a:t>。</a:t>
            </a:r>
            <a:endParaRPr lang="zh-CN" altLang="en-US" sz="1600" dirty="0"/>
          </a:p>
        </p:txBody>
      </p:sp>
      <p:pic>
        <p:nvPicPr>
          <p:cNvPr id="1030" name="Picture 6">
            <a:extLst>
              <a:ext uri="{FF2B5EF4-FFF2-40B4-BE49-F238E27FC236}">
                <a16:creationId xmlns:a16="http://schemas.microsoft.com/office/drawing/2014/main" id="{A5E498A0-4667-4A67-ABFF-41CDAED56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4208777"/>
            <a:ext cx="28956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A96B06D4-4066-4C7B-A9FB-E10829429433}"/>
              </a:ext>
            </a:extLst>
          </p:cNvPr>
          <p:cNvPicPr>
            <a:picLocks noChangeAspect="1"/>
          </p:cNvPicPr>
          <p:nvPr/>
        </p:nvPicPr>
        <p:blipFill rotWithShape="1">
          <a:blip r:embed="rId4"/>
          <a:srcRect l="12437" b="18316"/>
          <a:stretch/>
        </p:blipFill>
        <p:spPr>
          <a:xfrm>
            <a:off x="1285875" y="4818376"/>
            <a:ext cx="1005969" cy="209551"/>
          </a:xfrm>
          <a:prstGeom prst="rect">
            <a:avLst/>
          </a:prstGeom>
        </p:spPr>
      </p:pic>
      <p:pic>
        <p:nvPicPr>
          <p:cNvPr id="7" name="图片 6">
            <a:extLst>
              <a:ext uri="{FF2B5EF4-FFF2-40B4-BE49-F238E27FC236}">
                <a16:creationId xmlns:a16="http://schemas.microsoft.com/office/drawing/2014/main" id="{188037F9-A1A3-4C3D-9664-F0AB9F5D8A02}"/>
              </a:ext>
            </a:extLst>
          </p:cNvPr>
          <p:cNvPicPr>
            <a:picLocks noChangeAspect="1"/>
          </p:cNvPicPr>
          <p:nvPr/>
        </p:nvPicPr>
        <p:blipFill>
          <a:blip r:embed="rId5"/>
          <a:stretch>
            <a:fillRect/>
          </a:stretch>
        </p:blipFill>
        <p:spPr>
          <a:xfrm>
            <a:off x="5353050" y="3429000"/>
            <a:ext cx="6162755" cy="2128424"/>
          </a:xfrm>
          <a:prstGeom prst="rect">
            <a:avLst/>
          </a:prstGeom>
        </p:spPr>
      </p:pic>
      <p:sp>
        <p:nvSpPr>
          <p:cNvPr id="8" name="文本框 7">
            <a:extLst>
              <a:ext uri="{FF2B5EF4-FFF2-40B4-BE49-F238E27FC236}">
                <a16:creationId xmlns:a16="http://schemas.microsoft.com/office/drawing/2014/main" id="{804B8287-7C82-4D69-AA23-0B854028A0B7}"/>
              </a:ext>
            </a:extLst>
          </p:cNvPr>
          <p:cNvSpPr txBox="1"/>
          <p:nvPr/>
        </p:nvSpPr>
        <p:spPr>
          <a:xfrm>
            <a:off x="7430965" y="5774266"/>
            <a:ext cx="2933700" cy="338554"/>
          </a:xfrm>
          <a:prstGeom prst="rect">
            <a:avLst/>
          </a:prstGeom>
          <a:noFill/>
        </p:spPr>
        <p:txBody>
          <a:bodyPr wrap="square" rtlCol="0">
            <a:spAutoFit/>
          </a:bodyPr>
          <a:lstStyle/>
          <a:p>
            <a:r>
              <a:rPr lang="zh-CN" altLang="en-US" sz="1600" dirty="0"/>
              <a:t>基于纹理的图像分割</a:t>
            </a:r>
          </a:p>
        </p:txBody>
      </p:sp>
    </p:spTree>
    <p:extLst>
      <p:ext uri="{BB962C8B-B14F-4D97-AF65-F5344CB8AC3E}">
        <p14:creationId xmlns:p14="http://schemas.microsoft.com/office/powerpoint/2010/main" val="1112530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A3465E44-E6B0-408D-BD46-6E90C851B389}"/>
              </a:ext>
            </a:extLst>
          </p:cNvPr>
          <p:cNvSpPr txBox="1"/>
          <p:nvPr/>
        </p:nvSpPr>
        <p:spPr>
          <a:xfrm>
            <a:off x="916066" y="1314450"/>
            <a:ext cx="2590800" cy="430887"/>
          </a:xfrm>
          <a:prstGeom prst="rect">
            <a:avLst/>
          </a:prstGeom>
          <a:noFill/>
        </p:spPr>
        <p:txBody>
          <a:bodyPr wrap="square" rtlCol="0">
            <a:spAutoFit/>
          </a:bodyPr>
          <a:lstStyle/>
          <a:p>
            <a:r>
              <a:rPr lang="en-US" altLang="zh-CN" sz="2200" b="1" dirty="0"/>
              <a:t>4—5 </a:t>
            </a:r>
            <a:r>
              <a:rPr lang="zh-CN" altLang="en-US" sz="2200" b="1" dirty="0"/>
              <a:t>图像分类</a:t>
            </a:r>
          </a:p>
        </p:txBody>
      </p:sp>
      <p:sp>
        <p:nvSpPr>
          <p:cNvPr id="4" name="文本框 3">
            <a:extLst>
              <a:ext uri="{FF2B5EF4-FFF2-40B4-BE49-F238E27FC236}">
                <a16:creationId xmlns:a16="http://schemas.microsoft.com/office/drawing/2014/main" id="{1951100E-AD09-4DB6-BF2F-6A2F2DA54A24}"/>
              </a:ext>
            </a:extLst>
          </p:cNvPr>
          <p:cNvSpPr txBox="1"/>
          <p:nvPr/>
        </p:nvSpPr>
        <p:spPr>
          <a:xfrm>
            <a:off x="916066" y="2536467"/>
            <a:ext cx="5514975" cy="2246769"/>
          </a:xfrm>
          <a:prstGeom prst="rect">
            <a:avLst/>
          </a:prstGeom>
          <a:noFill/>
        </p:spPr>
        <p:txBody>
          <a:bodyPr wrap="square" rtlCol="0">
            <a:spAutoFit/>
          </a:bodyPr>
          <a:lstStyle/>
          <a:p>
            <a:r>
              <a:rPr lang="zh-CN" altLang="en-US" sz="2000" b="1" i="0" dirty="0">
                <a:solidFill>
                  <a:srgbClr val="333333"/>
                </a:solidFill>
                <a:effectLst/>
                <a:latin typeface="arial" panose="020B0604020202020204" pitchFamily="34" charset="0"/>
              </a:rPr>
              <a:t>定义：</a:t>
            </a:r>
            <a:endParaRPr lang="en-US" altLang="zh-CN" sz="2000" b="1" i="0" dirty="0">
              <a:solidFill>
                <a:srgbClr val="333333"/>
              </a:solidFill>
              <a:effectLst/>
              <a:latin typeface="arial" panose="020B0604020202020204" pitchFamily="34" charset="0"/>
            </a:endParaRPr>
          </a:p>
          <a:p>
            <a:endParaRPr lang="en-US" altLang="zh-CN" sz="2000" b="1" i="0" dirty="0">
              <a:solidFill>
                <a:srgbClr val="333333"/>
              </a:solidFill>
              <a:effectLst/>
              <a:latin typeface="arial" panose="020B0604020202020204" pitchFamily="34" charset="0"/>
            </a:endParaRPr>
          </a:p>
          <a:p>
            <a:r>
              <a:rPr lang="zh-CN" altLang="en-US" sz="2000" b="0" i="0" dirty="0">
                <a:solidFill>
                  <a:srgbClr val="333333"/>
                </a:solidFill>
                <a:effectLst/>
                <a:latin typeface="arial" panose="020B0604020202020204" pitchFamily="34" charset="0"/>
              </a:rPr>
              <a:t>根据各自在图像信息中所</a:t>
            </a:r>
            <a:r>
              <a:rPr lang="zh-CN" altLang="en-US" sz="2000" b="0"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反映</a:t>
            </a:r>
            <a:r>
              <a:rPr lang="zh-CN" altLang="en-US" sz="2000" b="0" i="0" dirty="0">
                <a:solidFill>
                  <a:srgbClr val="333333"/>
                </a:solidFill>
                <a:effectLst/>
                <a:latin typeface="arial" panose="020B0604020202020204" pitchFamily="34" charset="0"/>
              </a:rPr>
              <a:t>的不同特征，把不同类别的目标区分开来的图像处理方法</a:t>
            </a:r>
            <a:r>
              <a:rPr lang="zh-CN" altLang="en-US" sz="2000" dirty="0">
                <a:solidFill>
                  <a:srgbClr val="333333"/>
                </a:solidFill>
                <a:latin typeface="arial" panose="020B0604020202020204" pitchFamily="34" charset="0"/>
              </a:rPr>
              <a:t>。</a:t>
            </a:r>
            <a:endParaRPr lang="en-US" altLang="zh-CN" sz="2000" dirty="0">
              <a:solidFill>
                <a:srgbClr val="333333"/>
              </a:solidFill>
              <a:latin typeface="arial" panose="020B0604020202020204" pitchFamily="34" charset="0"/>
            </a:endParaRPr>
          </a:p>
          <a:p>
            <a:r>
              <a:rPr lang="en-US" altLang="zh-CN" sz="2000" dirty="0">
                <a:solidFill>
                  <a:srgbClr val="333333"/>
                </a:solidFill>
                <a:latin typeface="arial" panose="020B0604020202020204" pitchFamily="34" charset="0"/>
              </a:rPr>
              <a:t> </a:t>
            </a:r>
            <a:r>
              <a:rPr lang="zh-CN" altLang="en-US" sz="2000" b="0" i="0" dirty="0">
                <a:solidFill>
                  <a:srgbClr val="333333"/>
                </a:solidFill>
                <a:effectLst/>
                <a:latin typeface="arial" panose="020B0604020202020204" pitchFamily="34" charset="0"/>
              </a:rPr>
              <a:t>它利用计算机对图像</a:t>
            </a:r>
            <a:r>
              <a:rPr lang="zh-CN" altLang="en-US" sz="2000" b="0" i="0" u="none"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进行</a:t>
            </a:r>
            <a:r>
              <a:rPr lang="zh-CN" altLang="en-US" sz="2000" b="0" i="0" dirty="0">
                <a:solidFill>
                  <a:srgbClr val="FF0000"/>
                </a:solidFill>
                <a:effectLst/>
                <a:latin typeface="arial" panose="020B0604020202020204" pitchFamily="34" charset="0"/>
              </a:rPr>
              <a:t>定量</a:t>
            </a:r>
            <a:r>
              <a:rPr lang="zh-CN" altLang="en-US" sz="2000" b="0" i="0" u="none" strike="noStrike" dirty="0">
                <a:solidFill>
                  <a:srgbClr val="FF0000"/>
                </a:solidFill>
                <a:effectLst/>
                <a:latin typeface="arial" panose="020B0604020202020204" pitchFamily="34" charset="0"/>
                <a:hlinkClick r:id="rId4">
                  <a:extLst>
                    <a:ext uri="{A12FA001-AC4F-418D-AE19-62706E023703}">
                      <ahyp:hlinkClr xmlns:ahyp="http://schemas.microsoft.com/office/drawing/2018/hyperlinkcolor" val="tx"/>
                    </a:ext>
                  </a:extLst>
                </a:hlinkClick>
              </a:rPr>
              <a:t>分析</a:t>
            </a:r>
            <a:r>
              <a:rPr lang="zh-CN" altLang="en-US" sz="2000" b="0" i="0" dirty="0">
                <a:solidFill>
                  <a:srgbClr val="333333"/>
                </a:solidFill>
                <a:effectLst/>
                <a:latin typeface="arial" panose="020B0604020202020204" pitchFamily="34" charset="0"/>
              </a:rPr>
              <a:t>，把图像或</a:t>
            </a:r>
            <a:r>
              <a:rPr lang="zh-CN" altLang="en-US" sz="2000" b="0" i="0" u="none" strike="noStrike" dirty="0">
                <a:effectLst/>
                <a:latin typeface="arial" panose="020B0604020202020204" pitchFamily="34" charset="0"/>
                <a:hlinkClick r:id="rId5">
                  <a:extLst>
                    <a:ext uri="{A12FA001-AC4F-418D-AE19-62706E023703}">
                      <ahyp:hlinkClr xmlns:ahyp="http://schemas.microsoft.com/office/drawing/2018/hyperlinkcolor" val="tx"/>
                    </a:ext>
                  </a:extLst>
                </a:hlinkClick>
              </a:rPr>
              <a:t>图像</a:t>
            </a:r>
            <a:r>
              <a:rPr lang="zh-CN" altLang="en-US" sz="2000" b="0" i="0" dirty="0">
                <a:solidFill>
                  <a:srgbClr val="333333"/>
                </a:solidFill>
                <a:effectLst/>
                <a:latin typeface="arial" panose="020B0604020202020204" pitchFamily="34" charset="0"/>
              </a:rPr>
              <a:t>中的每个像元或区域划归为若干个类别中的某一种，以代替人的视觉判读。</a:t>
            </a:r>
            <a:endParaRPr lang="zh-CN" altLang="en-US" sz="2000" dirty="0"/>
          </a:p>
        </p:txBody>
      </p:sp>
      <p:pic>
        <p:nvPicPr>
          <p:cNvPr id="2050" name="Picture 2">
            <a:extLst>
              <a:ext uri="{FF2B5EF4-FFF2-40B4-BE49-F238E27FC236}">
                <a16:creationId xmlns:a16="http://schemas.microsoft.com/office/drawing/2014/main" id="{ED5A8C89-B418-4E02-9B3A-19CAE4835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1849" y="2395046"/>
            <a:ext cx="3979855" cy="3267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03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5" name="文本框 4">
            <a:extLst>
              <a:ext uri="{FF2B5EF4-FFF2-40B4-BE49-F238E27FC236}">
                <a16:creationId xmlns:a16="http://schemas.microsoft.com/office/drawing/2014/main" id="{FD660F81-35CA-4B9D-A8C6-51EC79F01BF7}"/>
              </a:ext>
            </a:extLst>
          </p:cNvPr>
          <p:cNvSpPr txBox="1"/>
          <p:nvPr/>
        </p:nvSpPr>
        <p:spPr>
          <a:xfrm>
            <a:off x="1011316" y="1322308"/>
            <a:ext cx="8475584" cy="2523768"/>
          </a:xfrm>
          <a:prstGeom prst="rect">
            <a:avLst/>
          </a:prstGeom>
          <a:noFill/>
        </p:spPr>
        <p:txBody>
          <a:bodyPr wrap="square" rtlCol="0">
            <a:spAutoFit/>
          </a:bodyPr>
          <a:lstStyle/>
          <a:p>
            <a:r>
              <a:rPr lang="zh-CN" altLang="en-US" sz="2000" b="1" dirty="0"/>
              <a:t>方法：</a:t>
            </a:r>
            <a:endParaRPr lang="en-US" altLang="zh-CN" sz="2000" dirty="0"/>
          </a:p>
          <a:p>
            <a:r>
              <a:rPr lang="zh-CN" altLang="en-US" sz="2000" i="0" dirty="0">
                <a:solidFill>
                  <a:srgbClr val="333333"/>
                </a:solidFill>
                <a:effectLst/>
                <a:latin typeface="arial" panose="020B0604020202020204" pitchFamily="34" charset="0"/>
              </a:rPr>
              <a:t>  基于色彩特征的索引技术</a:t>
            </a:r>
            <a:r>
              <a:rPr lang="en-US" altLang="zh-CN" sz="2000" i="0" dirty="0">
                <a:solidFill>
                  <a:srgbClr val="333333"/>
                </a:solidFill>
                <a:effectLst/>
                <a:latin typeface="arial" panose="020B0604020202020204" pitchFamily="34" charset="0"/>
              </a:rPr>
              <a:t>——</a:t>
            </a:r>
            <a:r>
              <a:rPr lang="zh-CN" altLang="en-US" sz="2000" b="0" i="0" dirty="0">
                <a:solidFill>
                  <a:srgbClr val="FF0000"/>
                </a:solidFill>
                <a:effectLst/>
                <a:latin typeface="arial" panose="020B0604020202020204" pitchFamily="34" charset="0"/>
              </a:rPr>
              <a:t>色彩特征</a:t>
            </a:r>
            <a:endParaRPr lang="en-US" altLang="zh-CN" sz="2000" i="0" dirty="0">
              <a:solidFill>
                <a:srgbClr val="FF0000"/>
              </a:solidFill>
              <a:effectLst/>
              <a:latin typeface="arial" panose="020B0604020202020204" pitchFamily="34" charset="0"/>
            </a:endParaRPr>
          </a:p>
          <a:p>
            <a:r>
              <a:rPr lang="zh-CN" altLang="en-US" sz="2000" i="0" dirty="0">
                <a:solidFill>
                  <a:srgbClr val="333333"/>
                </a:solidFill>
                <a:effectLst/>
                <a:latin typeface="arial" panose="020B0604020202020204" pitchFamily="34" charset="0"/>
              </a:rPr>
              <a:t>  基于纹理的图像分类技术</a:t>
            </a:r>
            <a:r>
              <a:rPr lang="en-US" altLang="zh-CN" sz="2000" i="0" dirty="0">
                <a:solidFill>
                  <a:srgbClr val="333333"/>
                </a:solidFill>
                <a:effectLst/>
                <a:latin typeface="arial" panose="020B0604020202020204" pitchFamily="34" charset="0"/>
              </a:rPr>
              <a:t>——</a:t>
            </a:r>
            <a:r>
              <a:rPr lang="zh-CN" altLang="en-US" sz="2000" b="0" i="0" dirty="0">
                <a:solidFill>
                  <a:srgbClr val="FF0000"/>
                </a:solidFill>
                <a:effectLst/>
                <a:latin typeface="arial" panose="020B0604020202020204" pitchFamily="34" charset="0"/>
              </a:rPr>
              <a:t>纹理特征</a:t>
            </a:r>
            <a:r>
              <a:rPr lang="zh-CN" altLang="en-US" sz="2000" b="0" i="0" dirty="0">
                <a:solidFill>
                  <a:srgbClr val="333333"/>
                </a:solidFill>
                <a:effectLst/>
                <a:latin typeface="arial" panose="020B0604020202020204" pitchFamily="34" charset="0"/>
              </a:rPr>
              <a:t>（刻画象素的邻域灰度空间分布规律）</a:t>
            </a:r>
            <a:endParaRPr lang="en-US" altLang="zh-CN" sz="2000" i="0" dirty="0">
              <a:solidFill>
                <a:srgbClr val="333333"/>
              </a:solidFill>
              <a:effectLst/>
              <a:latin typeface="arial" panose="020B0604020202020204" pitchFamily="34" charset="0"/>
            </a:endParaRPr>
          </a:p>
          <a:p>
            <a:r>
              <a:rPr lang="zh-CN" altLang="en-US" sz="2000" i="0" dirty="0">
                <a:solidFill>
                  <a:srgbClr val="333333"/>
                </a:solidFill>
                <a:effectLst/>
                <a:latin typeface="arial" panose="020B0604020202020204" pitchFamily="34" charset="0"/>
              </a:rPr>
              <a:t>  基于形状的图像分类技术</a:t>
            </a:r>
            <a:r>
              <a:rPr lang="en-US" altLang="zh-CN" sz="2000" i="0" dirty="0">
                <a:solidFill>
                  <a:srgbClr val="333333"/>
                </a:solidFill>
                <a:effectLst/>
                <a:latin typeface="arial" panose="020B0604020202020204" pitchFamily="34" charset="0"/>
              </a:rPr>
              <a:t>——</a:t>
            </a:r>
            <a:r>
              <a:rPr lang="zh-CN" altLang="en-US" sz="2000" b="0" i="0" dirty="0">
                <a:solidFill>
                  <a:srgbClr val="FF0000"/>
                </a:solidFill>
                <a:effectLst/>
                <a:latin typeface="arial" panose="020B0604020202020204" pitchFamily="34" charset="0"/>
              </a:rPr>
              <a:t>形状</a:t>
            </a:r>
            <a:r>
              <a:rPr lang="zh-CN" altLang="en-US" sz="2000" b="0" i="0" dirty="0">
                <a:solidFill>
                  <a:srgbClr val="333333"/>
                </a:solidFill>
                <a:effectLst/>
                <a:latin typeface="arial" panose="020B0604020202020204" pitchFamily="34" charset="0"/>
              </a:rPr>
              <a:t>（轮廓特征和形状的区域特征建立图像索引）</a:t>
            </a:r>
            <a:endParaRPr lang="en-US" altLang="zh-CN" sz="2000" dirty="0">
              <a:solidFill>
                <a:srgbClr val="333333"/>
              </a:solidFill>
              <a:latin typeface="arial" panose="020B0604020202020204" pitchFamily="34" charset="0"/>
            </a:endParaRPr>
          </a:p>
          <a:p>
            <a:r>
              <a:rPr lang="zh-CN" altLang="en-US" sz="2000" i="0" dirty="0">
                <a:solidFill>
                  <a:srgbClr val="333333"/>
                </a:solidFill>
                <a:effectLst/>
                <a:latin typeface="arial" panose="020B0604020202020204" pitchFamily="34" charset="0"/>
              </a:rPr>
              <a:t>  基于空间关系的图像分类技术</a:t>
            </a:r>
            <a:r>
              <a:rPr lang="en-US" altLang="zh-CN" sz="2000" i="0" dirty="0">
                <a:solidFill>
                  <a:srgbClr val="333333"/>
                </a:solidFill>
                <a:effectLst/>
                <a:latin typeface="arial" panose="020B0604020202020204" pitchFamily="34" charset="0"/>
              </a:rPr>
              <a:t>——</a:t>
            </a:r>
            <a:r>
              <a:rPr lang="zh-CN" altLang="en-US" sz="2000" dirty="0">
                <a:solidFill>
                  <a:srgbClr val="FF0000"/>
                </a:solidFill>
                <a:latin typeface="arial" panose="020B0604020202020204" pitchFamily="34" charset="0"/>
              </a:rPr>
              <a:t>空间位置关系</a:t>
            </a:r>
            <a:r>
              <a:rPr lang="zh-CN" altLang="en-US" sz="2000" dirty="0">
                <a:solidFill>
                  <a:srgbClr val="333333"/>
                </a:solidFill>
                <a:latin typeface="arial" panose="020B0604020202020204" pitchFamily="34" charset="0"/>
              </a:rPr>
              <a:t>（对象</a:t>
            </a:r>
            <a:r>
              <a:rPr lang="zh-CN" altLang="en-US" sz="2000" b="0" i="0" dirty="0">
                <a:solidFill>
                  <a:srgbClr val="333333"/>
                </a:solidFill>
                <a:effectLst/>
                <a:latin typeface="arial" panose="020B0604020202020204" pitchFamily="34" charset="0"/>
              </a:rPr>
              <a:t>及对象间）</a:t>
            </a:r>
            <a:endParaRPr lang="en-US" altLang="zh-CN" sz="2000" i="0" dirty="0">
              <a:solidFill>
                <a:srgbClr val="333333"/>
              </a:solidFill>
              <a:effectLst/>
              <a:latin typeface="arial" panose="020B0604020202020204" pitchFamily="34" charset="0"/>
            </a:endParaRPr>
          </a:p>
          <a:p>
            <a:endParaRPr lang="zh-CN" altLang="en-US" dirty="0"/>
          </a:p>
        </p:txBody>
      </p:sp>
      <p:pic>
        <p:nvPicPr>
          <p:cNvPr id="12300" name="Picture 12">
            <a:extLst>
              <a:ext uri="{FF2B5EF4-FFF2-40B4-BE49-F238E27FC236}">
                <a16:creationId xmlns:a16="http://schemas.microsoft.com/office/drawing/2014/main" id="{0A00A6A7-D898-4873-88C6-AE822264E9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18" b="9118"/>
          <a:stretch/>
        </p:blipFill>
        <p:spPr bwMode="auto">
          <a:xfrm>
            <a:off x="6497236" y="3701508"/>
            <a:ext cx="3611963" cy="2530323"/>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a:extLst>
              <a:ext uri="{FF2B5EF4-FFF2-40B4-BE49-F238E27FC236}">
                <a16:creationId xmlns:a16="http://schemas.microsoft.com/office/drawing/2014/main" id="{35140CB0-2E89-4422-A8AA-B6BFBA171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574" y="3701508"/>
            <a:ext cx="3420346" cy="253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839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E8C2930E-764D-4244-B2B7-96979860C6D4}"/>
              </a:ext>
            </a:extLst>
          </p:cNvPr>
          <p:cNvSpPr txBox="1"/>
          <p:nvPr/>
        </p:nvSpPr>
        <p:spPr>
          <a:xfrm>
            <a:off x="916066" y="1266825"/>
            <a:ext cx="2828925" cy="400110"/>
          </a:xfrm>
          <a:prstGeom prst="rect">
            <a:avLst/>
          </a:prstGeom>
          <a:noFill/>
        </p:spPr>
        <p:txBody>
          <a:bodyPr wrap="square" rtlCol="0">
            <a:spAutoFit/>
          </a:bodyPr>
          <a:lstStyle/>
          <a:p>
            <a:r>
              <a:rPr lang="en-US" altLang="zh-CN" sz="2000" b="1" dirty="0"/>
              <a:t>5.</a:t>
            </a:r>
            <a:r>
              <a:rPr lang="zh-CN" altLang="en-US" sz="2000" b="1" dirty="0"/>
              <a:t>数字图像的表示方法？</a:t>
            </a:r>
          </a:p>
        </p:txBody>
      </p:sp>
      <p:sp>
        <p:nvSpPr>
          <p:cNvPr id="4" name="文本框 3">
            <a:extLst>
              <a:ext uri="{FF2B5EF4-FFF2-40B4-BE49-F238E27FC236}">
                <a16:creationId xmlns:a16="http://schemas.microsoft.com/office/drawing/2014/main" id="{2079CBB5-2B16-452A-B1CD-D21C2AC06C39}"/>
              </a:ext>
            </a:extLst>
          </p:cNvPr>
          <p:cNvSpPr txBox="1"/>
          <p:nvPr/>
        </p:nvSpPr>
        <p:spPr>
          <a:xfrm>
            <a:off x="4486994" y="3032579"/>
            <a:ext cx="4438650" cy="677108"/>
          </a:xfrm>
          <a:prstGeom prst="rect">
            <a:avLst/>
          </a:prstGeom>
          <a:noFill/>
        </p:spPr>
        <p:txBody>
          <a:bodyPr wrap="square" rtlCol="0">
            <a:spAutoFit/>
          </a:bodyPr>
          <a:lstStyle/>
          <a:p>
            <a:r>
              <a:rPr lang="zh-CN" altLang="en-US" sz="2000" dirty="0"/>
              <a:t>对连续图像</a:t>
            </a:r>
            <a:r>
              <a:rPr lang="en-US" altLang="zh-CN" sz="2000" dirty="0"/>
              <a:t>f</a:t>
            </a:r>
            <a:r>
              <a:rPr lang="zh-CN" altLang="en-US" sz="2000" dirty="0"/>
              <a:t>（</a:t>
            </a:r>
            <a:r>
              <a:rPr lang="en-US" altLang="zh-CN" sz="2000" dirty="0"/>
              <a:t>x</a:t>
            </a:r>
            <a:r>
              <a:rPr lang="zh-CN" altLang="en-US" sz="2000" dirty="0"/>
              <a:t>，</a:t>
            </a:r>
            <a:r>
              <a:rPr lang="en-US" altLang="zh-CN" sz="2000" dirty="0"/>
              <a:t>y</a:t>
            </a:r>
            <a:r>
              <a:rPr lang="zh-CN" altLang="en-US" sz="2000" dirty="0"/>
              <a:t>）进行数字化</a:t>
            </a:r>
          </a:p>
          <a:p>
            <a:endParaRPr lang="zh-CN" altLang="en-US" dirty="0"/>
          </a:p>
        </p:txBody>
      </p:sp>
      <p:sp>
        <p:nvSpPr>
          <p:cNvPr id="5" name="AutoShape 13">
            <a:extLst>
              <a:ext uri="{FF2B5EF4-FFF2-40B4-BE49-F238E27FC236}">
                <a16:creationId xmlns:a16="http://schemas.microsoft.com/office/drawing/2014/main" id="{24392DE9-3E15-4C67-B3AD-2D1A90C3F35D}"/>
              </a:ext>
            </a:extLst>
          </p:cNvPr>
          <p:cNvSpPr>
            <a:spLocks/>
          </p:cNvSpPr>
          <p:nvPr/>
        </p:nvSpPr>
        <p:spPr bwMode="auto">
          <a:xfrm>
            <a:off x="8203409" y="2480670"/>
            <a:ext cx="381000" cy="1524000"/>
          </a:xfrm>
          <a:prstGeom prst="leftBrace">
            <a:avLst>
              <a:gd name="adj1" fmla="val 33333"/>
              <a:gd name="adj2" fmla="val 50000"/>
            </a:avLst>
          </a:prstGeom>
          <a:noFill/>
          <a:ln w="9525">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a:p>
        </p:txBody>
      </p:sp>
      <p:sp>
        <p:nvSpPr>
          <p:cNvPr id="7" name="文本框 6">
            <a:extLst>
              <a:ext uri="{FF2B5EF4-FFF2-40B4-BE49-F238E27FC236}">
                <a16:creationId xmlns:a16="http://schemas.microsoft.com/office/drawing/2014/main" id="{F583879F-3654-48A3-B803-0BF2D01C1E81}"/>
              </a:ext>
            </a:extLst>
          </p:cNvPr>
          <p:cNvSpPr txBox="1"/>
          <p:nvPr/>
        </p:nvSpPr>
        <p:spPr>
          <a:xfrm>
            <a:off x="8596315" y="2280615"/>
            <a:ext cx="2975925" cy="400110"/>
          </a:xfrm>
          <a:prstGeom prst="rect">
            <a:avLst/>
          </a:prstGeom>
          <a:noFill/>
        </p:spPr>
        <p:txBody>
          <a:bodyPr wrap="square">
            <a:spAutoFit/>
          </a:bodyPr>
          <a:lstStyle/>
          <a:p>
            <a:pPr eaLnBrk="1" hangingPunct="1"/>
            <a:r>
              <a:rPr lang="zh-CN" altLang="en-US" sz="2000" dirty="0"/>
              <a:t>空间上，图像抽样</a:t>
            </a:r>
          </a:p>
        </p:txBody>
      </p:sp>
      <p:sp>
        <p:nvSpPr>
          <p:cNvPr id="9" name="文本框 8">
            <a:extLst>
              <a:ext uri="{FF2B5EF4-FFF2-40B4-BE49-F238E27FC236}">
                <a16:creationId xmlns:a16="http://schemas.microsoft.com/office/drawing/2014/main" id="{2AD17105-D28B-4E1A-99A1-99F1572113B5}"/>
              </a:ext>
            </a:extLst>
          </p:cNvPr>
          <p:cNvSpPr txBox="1"/>
          <p:nvPr/>
        </p:nvSpPr>
        <p:spPr>
          <a:xfrm>
            <a:off x="8596315" y="3902134"/>
            <a:ext cx="2581273" cy="400110"/>
          </a:xfrm>
          <a:prstGeom prst="rect">
            <a:avLst/>
          </a:prstGeom>
          <a:noFill/>
        </p:spPr>
        <p:txBody>
          <a:bodyPr wrap="square">
            <a:spAutoFit/>
          </a:bodyPr>
          <a:lstStyle/>
          <a:p>
            <a:pPr eaLnBrk="1" hangingPunct="1"/>
            <a:r>
              <a:rPr lang="zh-CN" altLang="en-US" sz="2000" dirty="0"/>
              <a:t>幅度上，灰度级量化</a:t>
            </a:r>
          </a:p>
        </p:txBody>
      </p:sp>
      <p:sp>
        <p:nvSpPr>
          <p:cNvPr id="11" name="文本框 10">
            <a:extLst>
              <a:ext uri="{FF2B5EF4-FFF2-40B4-BE49-F238E27FC236}">
                <a16:creationId xmlns:a16="http://schemas.microsoft.com/office/drawing/2014/main" id="{AD7E474C-CA7A-4590-A6D9-FFC109454A75}"/>
              </a:ext>
            </a:extLst>
          </p:cNvPr>
          <p:cNvSpPr txBox="1"/>
          <p:nvPr/>
        </p:nvSpPr>
        <p:spPr>
          <a:xfrm>
            <a:off x="4622480" y="4540550"/>
            <a:ext cx="6705919" cy="1657762"/>
          </a:xfrm>
          <a:prstGeom prst="rect">
            <a:avLst/>
          </a:prstGeom>
          <a:noFill/>
        </p:spPr>
        <p:txBody>
          <a:bodyPr wrap="square">
            <a:spAutoFit/>
          </a:bodyPr>
          <a:lstStyle/>
          <a:p>
            <a:pPr eaLnBrk="1" hangingPunct="1">
              <a:lnSpc>
                <a:spcPct val="130000"/>
              </a:lnSpc>
            </a:pPr>
            <a:r>
              <a:rPr lang="en-US" altLang="zh-CN" sz="2000" dirty="0">
                <a:solidFill>
                  <a:srgbClr val="003366"/>
                </a:solidFill>
                <a:latin typeface="Adobe 仿宋 Std R" panose="02020400000000000000" pitchFamily="18" charset="-122"/>
                <a:ea typeface="Adobe 仿宋 Std R" panose="02020400000000000000" pitchFamily="18" charset="-122"/>
              </a:rPr>
              <a:t>x</a:t>
            </a:r>
            <a:r>
              <a:rPr lang="zh-CN" altLang="en-US" sz="2000" dirty="0">
                <a:solidFill>
                  <a:srgbClr val="003366"/>
                </a:solidFill>
              </a:rPr>
              <a:t>方向，抽样</a:t>
            </a:r>
            <a:r>
              <a:rPr lang="en-US" altLang="zh-CN" sz="2000" dirty="0">
                <a:solidFill>
                  <a:srgbClr val="003366"/>
                </a:solidFill>
                <a:latin typeface="Adobe 仿宋 Std R" panose="02020400000000000000" pitchFamily="18" charset="-122"/>
                <a:ea typeface="Adobe 仿宋 Std R" panose="02020400000000000000" pitchFamily="18" charset="-122"/>
              </a:rPr>
              <a:t>M</a:t>
            </a:r>
            <a:r>
              <a:rPr lang="zh-CN" altLang="en-US" sz="2000" dirty="0">
                <a:solidFill>
                  <a:srgbClr val="003366"/>
                </a:solidFill>
              </a:rPr>
              <a:t>行</a:t>
            </a:r>
            <a:endParaRPr lang="en-US" altLang="zh-CN" sz="2000" dirty="0">
              <a:solidFill>
                <a:srgbClr val="003366"/>
              </a:solidFill>
            </a:endParaRPr>
          </a:p>
          <a:p>
            <a:pPr eaLnBrk="1" hangingPunct="1">
              <a:lnSpc>
                <a:spcPct val="130000"/>
              </a:lnSpc>
            </a:pPr>
            <a:r>
              <a:rPr lang="en-US" altLang="zh-CN" sz="2000" dirty="0">
                <a:solidFill>
                  <a:srgbClr val="003366"/>
                </a:solidFill>
                <a:latin typeface="Adobe 仿宋 Std R" panose="02020400000000000000" pitchFamily="18" charset="-122"/>
                <a:ea typeface="Adobe 仿宋 Std R" panose="02020400000000000000" pitchFamily="18" charset="-122"/>
              </a:rPr>
              <a:t>y</a:t>
            </a:r>
            <a:r>
              <a:rPr lang="zh-CN" altLang="en-US" sz="2000" dirty="0">
                <a:solidFill>
                  <a:srgbClr val="003366"/>
                </a:solidFill>
              </a:rPr>
              <a:t>方向，每行抽样</a:t>
            </a:r>
            <a:r>
              <a:rPr lang="en-US" altLang="zh-CN" sz="2000" dirty="0">
                <a:solidFill>
                  <a:srgbClr val="003366"/>
                </a:solidFill>
                <a:latin typeface="Adobe 仿宋 Std R" panose="02020400000000000000" pitchFamily="18" charset="-122"/>
                <a:ea typeface="Adobe 仿宋 Std R" panose="02020400000000000000" pitchFamily="18" charset="-122"/>
              </a:rPr>
              <a:t>N</a:t>
            </a:r>
            <a:r>
              <a:rPr lang="zh-CN" altLang="en-US" sz="2000" dirty="0">
                <a:solidFill>
                  <a:srgbClr val="003366"/>
                </a:solidFill>
              </a:rPr>
              <a:t>点</a:t>
            </a:r>
            <a:endParaRPr lang="en-US" altLang="zh-CN" sz="2000" dirty="0">
              <a:solidFill>
                <a:srgbClr val="003366"/>
              </a:solidFill>
            </a:endParaRPr>
          </a:p>
          <a:p>
            <a:pPr eaLnBrk="1" hangingPunct="1">
              <a:lnSpc>
                <a:spcPct val="130000"/>
              </a:lnSpc>
            </a:pPr>
            <a:r>
              <a:rPr lang="zh-CN" altLang="en-US" sz="2000" dirty="0">
                <a:solidFill>
                  <a:srgbClr val="003366"/>
                </a:solidFill>
              </a:rPr>
              <a:t>整个图像共抽样</a:t>
            </a:r>
            <a:r>
              <a:rPr lang="en-US" altLang="zh-CN" sz="2000" dirty="0">
                <a:solidFill>
                  <a:srgbClr val="003366"/>
                </a:solidFill>
                <a:latin typeface="Adobe 仿宋 Std R" panose="02020400000000000000" pitchFamily="18" charset="-122"/>
                <a:ea typeface="Adobe 仿宋 Std R" panose="02020400000000000000" pitchFamily="18" charset="-122"/>
              </a:rPr>
              <a:t>M×N</a:t>
            </a:r>
            <a:r>
              <a:rPr lang="zh-CN" altLang="en-US" sz="2000" dirty="0">
                <a:solidFill>
                  <a:srgbClr val="003366"/>
                </a:solidFill>
              </a:rPr>
              <a:t>个像素点</a:t>
            </a:r>
            <a:endParaRPr lang="en-US" altLang="zh-CN" sz="2000" dirty="0">
              <a:solidFill>
                <a:srgbClr val="003366"/>
              </a:solidFill>
            </a:endParaRPr>
          </a:p>
          <a:p>
            <a:pPr eaLnBrk="1" hangingPunct="1">
              <a:lnSpc>
                <a:spcPct val="130000"/>
              </a:lnSpc>
            </a:pPr>
            <a:r>
              <a:rPr lang="zh-CN" altLang="en-US" sz="2000" dirty="0">
                <a:solidFill>
                  <a:srgbClr val="003366"/>
                </a:solidFill>
              </a:rPr>
              <a:t>一般取</a:t>
            </a:r>
            <a:r>
              <a:rPr lang="en-US" altLang="zh-CN" sz="2000" dirty="0">
                <a:solidFill>
                  <a:srgbClr val="003366"/>
                </a:solidFill>
                <a:latin typeface="Adobe 仿宋 Std R" panose="02020400000000000000" pitchFamily="18" charset="-122"/>
                <a:ea typeface="Adobe 仿宋 Std R" panose="02020400000000000000" pitchFamily="18" charset="-122"/>
              </a:rPr>
              <a:t>M=N=2</a:t>
            </a:r>
            <a:r>
              <a:rPr lang="en-US" altLang="zh-CN" sz="2000" baseline="30000" dirty="0">
                <a:solidFill>
                  <a:srgbClr val="003366"/>
                </a:solidFill>
                <a:latin typeface="Adobe 仿宋 Std R" panose="02020400000000000000" pitchFamily="18" charset="-122"/>
                <a:ea typeface="Adobe 仿宋 Std R" panose="02020400000000000000" pitchFamily="18" charset="-122"/>
              </a:rPr>
              <a:t>n</a:t>
            </a:r>
            <a:r>
              <a:rPr lang="en-US" altLang="zh-CN" sz="2000" dirty="0">
                <a:solidFill>
                  <a:srgbClr val="003366"/>
                </a:solidFill>
                <a:latin typeface="Adobe 仿宋 Std R" panose="02020400000000000000" pitchFamily="18" charset="-122"/>
                <a:ea typeface="Adobe 仿宋 Std R" panose="02020400000000000000" pitchFamily="18" charset="-122"/>
              </a:rPr>
              <a:t>=64</a:t>
            </a:r>
            <a:r>
              <a:rPr lang="zh-CN" altLang="en-US" sz="2000" dirty="0">
                <a:solidFill>
                  <a:srgbClr val="003366"/>
                </a:solidFill>
                <a:latin typeface="Adobe 仿宋 Std R" panose="02020400000000000000" pitchFamily="18" charset="-122"/>
                <a:ea typeface="Adobe 仿宋 Std R" panose="02020400000000000000" pitchFamily="18" charset="-122"/>
              </a:rPr>
              <a:t>，</a:t>
            </a:r>
            <a:r>
              <a:rPr lang="en-US" altLang="zh-CN" sz="2000" dirty="0">
                <a:solidFill>
                  <a:srgbClr val="003366"/>
                </a:solidFill>
                <a:latin typeface="Adobe 仿宋 Std R" panose="02020400000000000000" pitchFamily="18" charset="-122"/>
                <a:ea typeface="Adobe 仿宋 Std R" panose="02020400000000000000" pitchFamily="18" charset="-122"/>
              </a:rPr>
              <a:t>128</a:t>
            </a:r>
            <a:r>
              <a:rPr lang="zh-CN" altLang="en-US" sz="2000" dirty="0">
                <a:solidFill>
                  <a:srgbClr val="003366"/>
                </a:solidFill>
                <a:latin typeface="Adobe 仿宋 Std R" panose="02020400000000000000" pitchFamily="18" charset="-122"/>
                <a:ea typeface="Adobe 仿宋 Std R" panose="02020400000000000000" pitchFamily="18" charset="-122"/>
              </a:rPr>
              <a:t>，</a:t>
            </a:r>
            <a:r>
              <a:rPr lang="en-US" altLang="zh-CN" sz="2000" dirty="0">
                <a:solidFill>
                  <a:srgbClr val="003366"/>
                </a:solidFill>
                <a:latin typeface="Adobe 仿宋 Std R" panose="02020400000000000000" pitchFamily="18" charset="-122"/>
                <a:ea typeface="Adobe 仿宋 Std R" panose="02020400000000000000" pitchFamily="18" charset="-122"/>
              </a:rPr>
              <a:t>256</a:t>
            </a:r>
            <a:r>
              <a:rPr lang="zh-CN" altLang="en-US" sz="2000" dirty="0">
                <a:solidFill>
                  <a:srgbClr val="003366"/>
                </a:solidFill>
                <a:latin typeface="Adobe 仿宋 Std R" panose="02020400000000000000" pitchFamily="18" charset="-122"/>
                <a:ea typeface="Adobe 仿宋 Std R" panose="02020400000000000000" pitchFamily="18" charset="-122"/>
              </a:rPr>
              <a:t>，</a:t>
            </a:r>
            <a:r>
              <a:rPr lang="en-US" altLang="zh-CN" sz="2000" dirty="0">
                <a:solidFill>
                  <a:srgbClr val="003366"/>
                </a:solidFill>
                <a:latin typeface="Adobe 仿宋 Std R" panose="02020400000000000000" pitchFamily="18" charset="-122"/>
                <a:ea typeface="Adobe 仿宋 Std R" panose="02020400000000000000" pitchFamily="18" charset="-122"/>
              </a:rPr>
              <a:t>512</a:t>
            </a:r>
            <a:r>
              <a:rPr lang="zh-CN" altLang="en-US" sz="2000" dirty="0">
                <a:solidFill>
                  <a:srgbClr val="003366"/>
                </a:solidFill>
                <a:latin typeface="Adobe 仿宋 Std R" panose="02020400000000000000" pitchFamily="18" charset="-122"/>
                <a:ea typeface="Adobe 仿宋 Std R" panose="02020400000000000000" pitchFamily="18" charset="-122"/>
              </a:rPr>
              <a:t>，</a:t>
            </a:r>
            <a:r>
              <a:rPr lang="en-US" altLang="zh-CN" sz="2000" dirty="0">
                <a:solidFill>
                  <a:srgbClr val="003366"/>
                </a:solidFill>
                <a:latin typeface="Adobe 仿宋 Std R" panose="02020400000000000000" pitchFamily="18" charset="-122"/>
                <a:ea typeface="Adobe 仿宋 Std R" panose="02020400000000000000" pitchFamily="18" charset="-122"/>
              </a:rPr>
              <a:t>1024</a:t>
            </a:r>
            <a:r>
              <a:rPr lang="zh-CN" altLang="en-US" sz="2000" dirty="0">
                <a:solidFill>
                  <a:srgbClr val="003366"/>
                </a:solidFill>
                <a:latin typeface="Adobe 仿宋 Std R" panose="02020400000000000000" pitchFamily="18" charset="-122"/>
                <a:ea typeface="Adobe 仿宋 Std R" panose="02020400000000000000" pitchFamily="18" charset="-122"/>
              </a:rPr>
              <a:t>，</a:t>
            </a:r>
            <a:r>
              <a:rPr lang="en-US" altLang="zh-CN" sz="2000" dirty="0">
                <a:solidFill>
                  <a:srgbClr val="003366"/>
                </a:solidFill>
                <a:latin typeface="Adobe 仿宋 Std R" panose="02020400000000000000" pitchFamily="18" charset="-122"/>
                <a:ea typeface="Adobe 仿宋 Std R" panose="02020400000000000000" pitchFamily="18" charset="-122"/>
              </a:rPr>
              <a:t>2048</a:t>
            </a:r>
          </a:p>
        </p:txBody>
      </p:sp>
      <p:pic>
        <p:nvPicPr>
          <p:cNvPr id="12" name="Picture 4">
            <a:extLst>
              <a:ext uri="{FF2B5EF4-FFF2-40B4-BE49-F238E27FC236}">
                <a16:creationId xmlns:a16="http://schemas.microsoft.com/office/drawing/2014/main" id="{8053A3C0-E6EA-412D-AE72-8DB00DF7D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25" b="8573"/>
          <a:stretch/>
        </p:blipFill>
        <p:spPr bwMode="auto">
          <a:xfrm>
            <a:off x="1113353" y="2220673"/>
            <a:ext cx="2819400" cy="304041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00D3962C-DB0F-441D-8A3F-9AC1CB2834D5}"/>
              </a:ext>
            </a:extLst>
          </p:cNvPr>
          <p:cNvSpPr txBox="1"/>
          <p:nvPr/>
        </p:nvSpPr>
        <p:spPr>
          <a:xfrm>
            <a:off x="642222" y="4763824"/>
            <a:ext cx="547687" cy="707886"/>
          </a:xfrm>
          <a:prstGeom prst="rect">
            <a:avLst/>
          </a:prstGeom>
          <a:noFill/>
        </p:spPr>
        <p:txBody>
          <a:bodyPr wrap="square">
            <a:spAutoFit/>
          </a:bodyPr>
          <a:lstStyle/>
          <a:p>
            <a:pPr eaLnBrk="1" hangingPunct="1">
              <a:spcBef>
                <a:spcPct val="50000"/>
              </a:spcBef>
            </a:pPr>
            <a:r>
              <a:rPr lang="en-US" altLang="zh-CN" sz="4000" dirty="0">
                <a:solidFill>
                  <a:srgbClr val="FF0000"/>
                </a:solidFill>
                <a:latin typeface="Adobe 仿宋 Std R" panose="02020400000000000000" pitchFamily="18" charset="-122"/>
                <a:ea typeface="Adobe 仿宋 Std R" panose="02020400000000000000" pitchFamily="18" charset="-122"/>
              </a:rPr>
              <a:t>x</a:t>
            </a:r>
          </a:p>
        </p:txBody>
      </p:sp>
      <p:sp>
        <p:nvSpPr>
          <p:cNvPr id="16" name="Line 8">
            <a:extLst>
              <a:ext uri="{FF2B5EF4-FFF2-40B4-BE49-F238E27FC236}">
                <a16:creationId xmlns:a16="http://schemas.microsoft.com/office/drawing/2014/main" id="{F88AF017-8AEA-48A2-AADF-063CCFE7A246}"/>
              </a:ext>
            </a:extLst>
          </p:cNvPr>
          <p:cNvSpPr>
            <a:spLocks noChangeShapeType="1"/>
          </p:cNvSpPr>
          <p:nvPr/>
        </p:nvSpPr>
        <p:spPr bwMode="auto">
          <a:xfrm>
            <a:off x="1154908" y="2307693"/>
            <a:ext cx="0" cy="33147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文本框 17">
            <a:extLst>
              <a:ext uri="{FF2B5EF4-FFF2-40B4-BE49-F238E27FC236}">
                <a16:creationId xmlns:a16="http://schemas.microsoft.com/office/drawing/2014/main" id="{F1FB29A6-9452-494E-B9D1-7BD88DF03556}"/>
              </a:ext>
            </a:extLst>
          </p:cNvPr>
          <p:cNvSpPr txBox="1"/>
          <p:nvPr/>
        </p:nvSpPr>
        <p:spPr>
          <a:xfrm>
            <a:off x="3658910" y="1647878"/>
            <a:ext cx="963571" cy="707886"/>
          </a:xfrm>
          <a:prstGeom prst="rect">
            <a:avLst/>
          </a:prstGeom>
          <a:noFill/>
        </p:spPr>
        <p:txBody>
          <a:bodyPr wrap="square">
            <a:spAutoFit/>
          </a:bodyPr>
          <a:lstStyle/>
          <a:p>
            <a:pPr algn="ctr" eaLnBrk="1" hangingPunct="1"/>
            <a:r>
              <a:rPr lang="en-US" altLang="zh-CN" sz="4000" dirty="0">
                <a:solidFill>
                  <a:srgbClr val="FF0000"/>
                </a:solidFill>
                <a:latin typeface="Adobe 仿宋 Std R" panose="02020400000000000000" pitchFamily="18" charset="-122"/>
                <a:ea typeface="Adobe 仿宋 Std R" panose="02020400000000000000" pitchFamily="18" charset="-122"/>
              </a:rPr>
              <a:t>y</a:t>
            </a:r>
          </a:p>
        </p:txBody>
      </p:sp>
      <p:sp>
        <p:nvSpPr>
          <p:cNvPr id="19" name="Line 7">
            <a:extLst>
              <a:ext uri="{FF2B5EF4-FFF2-40B4-BE49-F238E27FC236}">
                <a16:creationId xmlns:a16="http://schemas.microsoft.com/office/drawing/2014/main" id="{A5279ECB-D557-4E7F-97CD-F44F57152AD9}"/>
              </a:ext>
            </a:extLst>
          </p:cNvPr>
          <p:cNvSpPr>
            <a:spLocks noChangeShapeType="1"/>
          </p:cNvSpPr>
          <p:nvPr/>
        </p:nvSpPr>
        <p:spPr bwMode="auto">
          <a:xfrm>
            <a:off x="1154908" y="2280615"/>
            <a:ext cx="3200400"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18336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4DE1E6D-FC03-DD40-8FEE-FD4FB2A1300C}"/>
              </a:ext>
            </a:extLst>
          </p:cNvPr>
          <p:cNvGrpSpPr/>
          <p:nvPr/>
        </p:nvGrpSpPr>
        <p:grpSpPr>
          <a:xfrm>
            <a:off x="-6076167" y="-774915"/>
            <a:ext cx="19041825" cy="7816661"/>
            <a:chOff x="-6076167" y="-774915"/>
            <a:chExt cx="19041825" cy="7816661"/>
          </a:xfrm>
        </p:grpSpPr>
        <p:sp>
          <p:nvSpPr>
            <p:cNvPr id="62" name="矩形 61">
              <a:extLst>
                <a:ext uri="{FF2B5EF4-FFF2-40B4-BE49-F238E27FC236}">
                  <a16:creationId xmlns:a16="http://schemas.microsoft.com/office/drawing/2014/main" id="{BEC5ADE9-1265-F441-98D1-B176E2C5F504}"/>
                </a:ext>
              </a:extLst>
            </p:cNvPr>
            <p:cNvSpPr/>
            <p:nvPr/>
          </p:nvSpPr>
          <p:spPr>
            <a:xfrm>
              <a:off x="0" y="0"/>
              <a:ext cx="12192000" cy="6858000"/>
            </a:xfrm>
            <a:prstGeom prst="rect">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5" name="图片 54">
              <a:extLst>
                <a:ext uri="{FF2B5EF4-FFF2-40B4-BE49-F238E27FC236}">
                  <a16:creationId xmlns:a16="http://schemas.microsoft.com/office/drawing/2014/main" id="{26300180-F6BA-D347-B453-AD2EE9C2325E}"/>
                </a:ext>
              </a:extLst>
            </p:cNvPr>
            <p:cNvPicPr>
              <a:picLocks noChangeAspect="1"/>
            </p:cNvPicPr>
            <p:nvPr/>
          </p:nvPicPr>
          <p:blipFill>
            <a:blip r:embed="rId2"/>
            <a:stretch>
              <a:fillRect/>
            </a:stretch>
          </p:blipFill>
          <p:spPr>
            <a:xfrm>
              <a:off x="10997158" y="4610483"/>
              <a:ext cx="1968500" cy="406400"/>
            </a:xfrm>
            <a:prstGeom prst="rect">
              <a:avLst/>
            </a:prstGeom>
          </p:spPr>
        </p:pic>
        <p:sp>
          <p:nvSpPr>
            <p:cNvPr id="65" name="椭圆 64">
              <a:extLst>
                <a:ext uri="{FF2B5EF4-FFF2-40B4-BE49-F238E27FC236}">
                  <a16:creationId xmlns:a16="http://schemas.microsoft.com/office/drawing/2014/main" id="{8DB044B6-E9C1-194C-9047-FDE8E3D6DD05}"/>
                </a:ext>
              </a:extLst>
            </p:cNvPr>
            <p:cNvSpPr/>
            <p:nvPr/>
          </p:nvSpPr>
          <p:spPr>
            <a:xfrm>
              <a:off x="-6076167" y="-774915"/>
              <a:ext cx="6808656" cy="6858000"/>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808D90D2-D9C0-8844-840B-C07D5AE80F4E}"/>
                </a:ext>
              </a:extLst>
            </p:cNvPr>
            <p:cNvPicPr>
              <a:picLocks noChangeAspect="1"/>
            </p:cNvPicPr>
            <p:nvPr/>
          </p:nvPicPr>
          <p:blipFill>
            <a:blip r:embed="rId3">
              <a:alphaModFix amt="70000"/>
            </a:blip>
            <a:stretch>
              <a:fillRect/>
            </a:stretch>
          </p:blipFill>
          <p:spPr>
            <a:xfrm>
              <a:off x="-1226786" y="2242481"/>
              <a:ext cx="2082479" cy="1969301"/>
            </a:xfrm>
            <a:prstGeom prst="rect">
              <a:avLst/>
            </a:prstGeom>
          </p:spPr>
        </p:pic>
        <p:pic>
          <p:nvPicPr>
            <p:cNvPr id="24" name="图片 23">
              <a:extLst>
                <a:ext uri="{FF2B5EF4-FFF2-40B4-BE49-F238E27FC236}">
                  <a16:creationId xmlns:a16="http://schemas.microsoft.com/office/drawing/2014/main" id="{32EAE508-3389-7644-8FE3-BE3EFE451809}"/>
                </a:ext>
              </a:extLst>
            </p:cNvPr>
            <p:cNvPicPr>
              <a:picLocks noChangeAspect="1"/>
            </p:cNvPicPr>
            <p:nvPr/>
          </p:nvPicPr>
          <p:blipFill>
            <a:blip r:embed="rId2"/>
            <a:stretch>
              <a:fillRect/>
            </a:stretch>
          </p:blipFill>
          <p:spPr>
            <a:xfrm>
              <a:off x="-99015" y="4546992"/>
              <a:ext cx="1968500" cy="406400"/>
            </a:xfrm>
            <a:prstGeom prst="rect">
              <a:avLst/>
            </a:prstGeom>
          </p:spPr>
        </p:pic>
        <p:cxnSp>
          <p:nvCxnSpPr>
            <p:cNvPr id="25" name="直线连接符 24">
              <a:extLst>
                <a:ext uri="{FF2B5EF4-FFF2-40B4-BE49-F238E27FC236}">
                  <a16:creationId xmlns:a16="http://schemas.microsoft.com/office/drawing/2014/main" id="{912F7FEC-8052-BE4B-B5FF-97F91B8F714A}"/>
                </a:ext>
              </a:extLst>
            </p:cNvPr>
            <p:cNvCxnSpPr>
              <a:cxnSpLocks/>
            </p:cNvCxnSpPr>
            <p:nvPr/>
          </p:nvCxnSpPr>
          <p:spPr>
            <a:xfrm flipH="1">
              <a:off x="2913018" y="-47665"/>
              <a:ext cx="1356304" cy="1385383"/>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CD354DCF-438E-B44B-930B-AEE2042EE3F8}"/>
                </a:ext>
              </a:extLst>
            </p:cNvPr>
            <p:cNvCxnSpPr>
              <a:cxnSpLocks/>
            </p:cNvCxnSpPr>
            <p:nvPr/>
          </p:nvCxnSpPr>
          <p:spPr>
            <a:xfrm flipH="1">
              <a:off x="7586382" y="5656363"/>
              <a:ext cx="1356304" cy="1385383"/>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83C1A73E-D9C3-7949-9A5F-3DAD38F5FA0D}"/>
                </a:ext>
              </a:extLst>
            </p:cNvPr>
            <p:cNvSpPr txBox="1"/>
            <p:nvPr/>
          </p:nvSpPr>
          <p:spPr>
            <a:xfrm>
              <a:off x="1534332" y="-774915"/>
              <a:ext cx="184731" cy="369332"/>
            </a:xfrm>
            <a:prstGeom prst="rect">
              <a:avLst/>
            </a:prstGeom>
            <a:noFill/>
          </p:spPr>
          <p:txBody>
            <a:bodyPr wrap="none" rtlCol="0">
              <a:spAutoFit/>
            </a:bodyPr>
            <a:lstStyle/>
            <a:p>
              <a:endParaRPr kumimoji="1" lang="zh-CN" altLang="en-US" dirty="0"/>
            </a:p>
          </p:txBody>
        </p:sp>
        <p:pic>
          <p:nvPicPr>
            <p:cNvPr id="22" name="图片 21">
              <a:extLst>
                <a:ext uri="{FF2B5EF4-FFF2-40B4-BE49-F238E27FC236}">
                  <a16:creationId xmlns:a16="http://schemas.microsoft.com/office/drawing/2014/main" id="{6AA15720-C1EB-B741-9154-63BD8F855400}"/>
                </a:ext>
              </a:extLst>
            </p:cNvPr>
            <p:cNvPicPr>
              <a:picLocks noChangeAspect="1"/>
            </p:cNvPicPr>
            <p:nvPr/>
          </p:nvPicPr>
          <p:blipFill rotWithShape="1">
            <a:blip r:embed="rId4">
              <a:biLevel thresh="50000"/>
              <a:alphaModFix amt="50000"/>
            </a:blip>
            <a:srcRect l="-10674" t="-1" r="-1" b="-10432"/>
            <a:stretch/>
          </p:blipFill>
          <p:spPr>
            <a:xfrm>
              <a:off x="7327263" y="1689897"/>
              <a:ext cx="3910573" cy="3381775"/>
            </a:xfrm>
            <a:prstGeom prst="rect">
              <a:avLst/>
            </a:prstGeom>
          </p:spPr>
        </p:pic>
        <p:pic>
          <p:nvPicPr>
            <p:cNvPr id="27" name="图片 26">
              <a:extLst>
                <a:ext uri="{FF2B5EF4-FFF2-40B4-BE49-F238E27FC236}">
                  <a16:creationId xmlns:a16="http://schemas.microsoft.com/office/drawing/2014/main" id="{08353852-D1BB-064B-B39B-94C9FAB82F2C}"/>
                </a:ext>
              </a:extLst>
            </p:cNvPr>
            <p:cNvPicPr>
              <a:picLocks noChangeAspect="1"/>
            </p:cNvPicPr>
            <p:nvPr/>
          </p:nvPicPr>
          <p:blipFill>
            <a:blip r:embed="rId5"/>
            <a:stretch>
              <a:fillRect/>
            </a:stretch>
          </p:blipFill>
          <p:spPr>
            <a:xfrm>
              <a:off x="8600819" y="1545448"/>
              <a:ext cx="483246" cy="483246"/>
            </a:xfrm>
            <a:prstGeom prst="rect">
              <a:avLst/>
            </a:prstGeom>
          </p:spPr>
        </p:pic>
      </p:grpSp>
      <p:sp>
        <p:nvSpPr>
          <p:cNvPr id="53" name="矩形 52">
            <a:extLst>
              <a:ext uri="{FF2B5EF4-FFF2-40B4-BE49-F238E27FC236}">
                <a16:creationId xmlns:a16="http://schemas.microsoft.com/office/drawing/2014/main" id="{16FD61A4-C8F0-8E4D-B5E7-5591A7DD4E25}"/>
              </a:ext>
            </a:extLst>
          </p:cNvPr>
          <p:cNvSpPr>
            <a:spLocks noChangeAspect="1"/>
          </p:cNvSpPr>
          <p:nvPr/>
        </p:nvSpPr>
        <p:spPr>
          <a:xfrm>
            <a:off x="3048548" y="2863531"/>
            <a:ext cx="1085244" cy="898996"/>
          </a:xfrm>
          <a:prstGeom prst="rect">
            <a:avLst/>
          </a:prstGeom>
          <a:solidFill>
            <a:srgbClr val="225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0" name="组合 49">
            <a:extLst>
              <a:ext uri="{FF2B5EF4-FFF2-40B4-BE49-F238E27FC236}">
                <a16:creationId xmlns:a16="http://schemas.microsoft.com/office/drawing/2014/main" id="{3EA65A8A-9DE7-F541-AF2B-08CBDD6EC647}"/>
              </a:ext>
            </a:extLst>
          </p:cNvPr>
          <p:cNvGrpSpPr/>
          <p:nvPr/>
        </p:nvGrpSpPr>
        <p:grpSpPr>
          <a:xfrm>
            <a:off x="2632618" y="2528199"/>
            <a:ext cx="6909790" cy="1569660"/>
            <a:chOff x="3099114" y="2429363"/>
            <a:chExt cx="6909790" cy="1569660"/>
          </a:xfrm>
        </p:grpSpPr>
        <p:sp>
          <p:nvSpPr>
            <p:cNvPr id="51" name="文本框 50">
              <a:extLst>
                <a:ext uri="{FF2B5EF4-FFF2-40B4-BE49-F238E27FC236}">
                  <a16:creationId xmlns:a16="http://schemas.microsoft.com/office/drawing/2014/main" id="{AA3FBD91-2E40-9E4D-9B0B-F4F24BF09569}"/>
                </a:ext>
              </a:extLst>
            </p:cNvPr>
            <p:cNvSpPr txBox="1"/>
            <p:nvPr/>
          </p:nvSpPr>
          <p:spPr>
            <a:xfrm>
              <a:off x="4899813" y="2859691"/>
              <a:ext cx="5109091" cy="830997"/>
            </a:xfrm>
            <a:prstGeom prst="rect">
              <a:avLst/>
            </a:prstGeom>
            <a:noFill/>
          </p:spPr>
          <p:txBody>
            <a:bodyPr wrap="none" rtlCol="0">
              <a:spAutoFit/>
            </a:bodyPr>
            <a:lstStyle/>
            <a:p>
              <a:r>
                <a:rPr kumimoji="1" lang="zh-CN" altLang="en-US" sz="4800" b="1" dirty="0">
                  <a:solidFill>
                    <a:schemeClr val="bg1"/>
                  </a:solidFill>
                  <a:latin typeface="Microsoft YaHei" panose="020B0503020204020204" pitchFamily="34" charset="-122"/>
                  <a:ea typeface="Microsoft YaHei" panose="020B0503020204020204" pitchFamily="34" charset="-122"/>
                </a:rPr>
                <a:t>数字图像处理介绍</a:t>
              </a:r>
            </a:p>
          </p:txBody>
        </p:sp>
        <p:sp>
          <p:nvSpPr>
            <p:cNvPr id="52" name="矩形 51">
              <a:extLst>
                <a:ext uri="{FF2B5EF4-FFF2-40B4-BE49-F238E27FC236}">
                  <a16:creationId xmlns:a16="http://schemas.microsoft.com/office/drawing/2014/main" id="{C1A3BC24-A698-5841-A212-A3BA019A10B3}"/>
                </a:ext>
              </a:extLst>
            </p:cNvPr>
            <p:cNvSpPr/>
            <p:nvPr/>
          </p:nvSpPr>
          <p:spPr>
            <a:xfrm>
              <a:off x="3099114" y="2429363"/>
              <a:ext cx="1553631" cy="1569660"/>
            </a:xfrm>
            <a:prstGeom prst="rect">
              <a:avLst/>
            </a:prstGeom>
            <a:noFill/>
          </p:spPr>
          <p:txBody>
            <a:bodyPr wrap="none">
              <a:spAutoFit/>
            </a:bodyPr>
            <a:lstStyle/>
            <a:p>
              <a:pPr algn="ctr"/>
              <a:r>
                <a:rPr kumimoji="1" lang="en-US" altLang="zh-CN" sz="9600" b="1" i="1" dirty="0">
                  <a:solidFill>
                    <a:schemeClr val="bg1"/>
                  </a:solidFill>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9600" b="1"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50024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4" name="文本框 3">
            <a:extLst>
              <a:ext uri="{FF2B5EF4-FFF2-40B4-BE49-F238E27FC236}">
                <a16:creationId xmlns:a16="http://schemas.microsoft.com/office/drawing/2014/main" id="{1CD68CF8-7D97-4CA6-AA22-B369D7ECFDD7}"/>
              </a:ext>
            </a:extLst>
          </p:cNvPr>
          <p:cNvSpPr txBox="1"/>
          <p:nvPr/>
        </p:nvSpPr>
        <p:spPr>
          <a:xfrm>
            <a:off x="1309688" y="1491704"/>
            <a:ext cx="4033837" cy="400110"/>
          </a:xfrm>
          <a:prstGeom prst="rect">
            <a:avLst/>
          </a:prstGeom>
          <a:noFill/>
        </p:spPr>
        <p:txBody>
          <a:bodyPr wrap="square">
            <a:spAutoFit/>
          </a:bodyPr>
          <a:lstStyle/>
          <a:p>
            <a:pPr eaLnBrk="1" hangingPunct="1"/>
            <a:r>
              <a:rPr lang="en-US" altLang="zh-CN" sz="2000" b="1" dirty="0">
                <a:ea typeface="方正楷体_GBK" pitchFamily="65" charset="-122"/>
              </a:rPr>
              <a:t>· </a:t>
            </a:r>
            <a:r>
              <a:rPr lang="zh-CN" altLang="en-US" sz="2000" dirty="0">
                <a:ea typeface="方正楷体_GBK" pitchFamily="65" charset="-122"/>
              </a:rPr>
              <a:t>数字图像常用矩阵来表示</a:t>
            </a:r>
            <a:r>
              <a:rPr lang="zh-CN" altLang="en-US" sz="2000" dirty="0"/>
              <a:t>：</a:t>
            </a:r>
          </a:p>
        </p:txBody>
      </p:sp>
      <p:graphicFrame>
        <p:nvGraphicFramePr>
          <p:cNvPr id="5" name="Object 7">
            <a:extLst>
              <a:ext uri="{FF2B5EF4-FFF2-40B4-BE49-F238E27FC236}">
                <a16:creationId xmlns:a16="http://schemas.microsoft.com/office/drawing/2014/main" id="{DF26FA25-06DE-42A3-9479-BE08034BACC3}"/>
              </a:ext>
            </a:extLst>
          </p:cNvPr>
          <p:cNvGraphicFramePr>
            <a:graphicFrameLocks noChangeAspect="1"/>
          </p:cNvGraphicFramePr>
          <p:nvPr>
            <p:extLst>
              <p:ext uri="{D42A27DB-BD31-4B8C-83A1-F6EECF244321}">
                <p14:modId xmlns:p14="http://schemas.microsoft.com/office/powerpoint/2010/main" val="668563093"/>
              </p:ext>
            </p:extLst>
          </p:nvPr>
        </p:nvGraphicFramePr>
        <p:xfrm>
          <a:off x="1527175" y="2493963"/>
          <a:ext cx="8340725" cy="1870075"/>
        </p:xfrm>
        <a:graphic>
          <a:graphicData uri="http://schemas.openxmlformats.org/presentationml/2006/ole">
            <mc:AlternateContent xmlns:mc="http://schemas.openxmlformats.org/markup-compatibility/2006">
              <mc:Choice xmlns:v="urn:schemas-microsoft-com:vml" Requires="v">
                <p:oleObj name="公式" r:id="rId2" imgW="7759700" imgH="1739900" progId="Equation.3">
                  <p:embed/>
                </p:oleObj>
              </mc:Choice>
              <mc:Fallback>
                <p:oleObj name="公式" r:id="rId2" imgW="7759700" imgH="1739900" progId="Equation.3">
                  <p:embed/>
                  <p:pic>
                    <p:nvPicPr>
                      <p:cNvPr id="25604" name="Object 7">
                        <a:extLst>
                          <a:ext uri="{FF2B5EF4-FFF2-40B4-BE49-F238E27FC236}">
                            <a16:creationId xmlns:a16="http://schemas.microsoft.com/office/drawing/2014/main" id="{DA8BC2B1-333E-4493-AA37-9185B217E7B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5" y="2493963"/>
                        <a:ext cx="8340725"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3">
            <a:extLst>
              <a:ext uri="{FF2B5EF4-FFF2-40B4-BE49-F238E27FC236}">
                <a16:creationId xmlns:a16="http://schemas.microsoft.com/office/drawing/2014/main" id="{43773A1E-E063-4F3A-BEE6-57EC4B667762}"/>
              </a:ext>
            </a:extLst>
          </p:cNvPr>
          <p:cNvSpPr txBox="1">
            <a:spLocks noChangeArrowheads="1"/>
          </p:cNvSpPr>
          <p:nvPr/>
        </p:nvSpPr>
        <p:spPr bwMode="auto">
          <a:xfrm>
            <a:off x="1527175" y="4961968"/>
            <a:ext cx="2759075" cy="1384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US" altLang="zh-CN" sz="2800" i="1" dirty="0">
                <a:latin typeface="Times New Roman" panose="02020603050405020304" pitchFamily="18" charset="0"/>
                <a:ea typeface="Batang" panose="02030600000101010101" pitchFamily="18" charset="-127"/>
              </a:rPr>
              <a:t>x</a:t>
            </a:r>
            <a:r>
              <a:rPr lang="en-US" altLang="zh-CN" sz="2800" dirty="0">
                <a:latin typeface="Batang" panose="02030600000101010101" pitchFamily="18" charset="-127"/>
                <a:ea typeface="Batang" panose="02030600000101010101" pitchFamily="18" charset="-127"/>
              </a:rPr>
              <a:t>=</a:t>
            </a:r>
            <a:r>
              <a:rPr lang="en-US" altLang="zh-CN" sz="2800" dirty="0">
                <a:latin typeface="Times New Roman" panose="02020603050405020304" pitchFamily="18" charset="0"/>
                <a:ea typeface="Batang" panose="02030600000101010101" pitchFamily="18" charset="-127"/>
              </a:rPr>
              <a:t>0</a:t>
            </a:r>
            <a:r>
              <a:rPr lang="en-US" altLang="zh-CN" sz="2800" dirty="0">
                <a:latin typeface="Batang" panose="02030600000101010101" pitchFamily="18" charset="-127"/>
                <a:ea typeface="Batang" panose="02030600000101010101" pitchFamily="18" charset="-127"/>
              </a:rPr>
              <a:t>,1,••• ,</a:t>
            </a:r>
            <a:r>
              <a:rPr lang="en-US" altLang="zh-CN" sz="2800" i="1" dirty="0">
                <a:latin typeface="Times New Roman" panose="02020603050405020304" pitchFamily="18" charset="0"/>
                <a:ea typeface="Batang" panose="02030600000101010101" pitchFamily="18" charset="-127"/>
              </a:rPr>
              <a:t>N-1</a:t>
            </a:r>
          </a:p>
          <a:p>
            <a:pPr eaLnBrk="1" hangingPunct="1"/>
            <a:r>
              <a:rPr lang="en-US" altLang="zh-CN" sz="2800" i="1" dirty="0">
                <a:latin typeface="Times New Roman" panose="02020603050405020304" pitchFamily="18" charset="0"/>
                <a:ea typeface="Batang" panose="02030600000101010101" pitchFamily="18" charset="-127"/>
              </a:rPr>
              <a:t>y=</a:t>
            </a:r>
            <a:r>
              <a:rPr lang="en-US" altLang="zh-CN" sz="2800" dirty="0">
                <a:latin typeface="Times New Roman" panose="02020603050405020304" pitchFamily="18" charset="0"/>
                <a:ea typeface="Batang" panose="02030600000101010101" pitchFamily="18" charset="-127"/>
              </a:rPr>
              <a:t>0</a:t>
            </a:r>
            <a:r>
              <a:rPr lang="en-US" altLang="zh-CN" sz="2800" i="1" dirty="0">
                <a:latin typeface="Times New Roman" panose="02020603050405020304" pitchFamily="18" charset="0"/>
                <a:ea typeface="Batang" panose="02030600000101010101" pitchFamily="18" charset="-127"/>
              </a:rPr>
              <a:t>,</a:t>
            </a:r>
            <a:r>
              <a:rPr lang="en-US" altLang="zh-CN" sz="2800" dirty="0">
                <a:latin typeface="Times New Roman" panose="02020603050405020304" pitchFamily="18" charset="0"/>
                <a:ea typeface="Batang" panose="02030600000101010101" pitchFamily="18" charset="-127"/>
              </a:rPr>
              <a:t>1</a:t>
            </a:r>
            <a:r>
              <a:rPr lang="en-US" altLang="zh-CN" sz="2800" i="1" dirty="0">
                <a:latin typeface="Times New Roman" panose="02020603050405020304" pitchFamily="18" charset="0"/>
                <a:ea typeface="Batang" panose="02030600000101010101" pitchFamily="18" charset="-127"/>
              </a:rPr>
              <a:t>, </a:t>
            </a:r>
            <a:r>
              <a:rPr lang="en-US" altLang="zh-CN" sz="2800" dirty="0">
                <a:latin typeface="Times New Roman" panose="02020603050405020304" pitchFamily="18" charset="0"/>
              </a:rPr>
              <a:t>••• ,</a:t>
            </a:r>
            <a:r>
              <a:rPr lang="en-US" altLang="zh-CN" sz="2800" i="1" dirty="0">
                <a:latin typeface="Times New Roman" panose="02020603050405020304" pitchFamily="18" charset="0"/>
              </a:rPr>
              <a:t>N</a:t>
            </a:r>
            <a:r>
              <a:rPr lang="en-US" altLang="zh-CN" sz="2800" dirty="0">
                <a:latin typeface="Times New Roman" panose="02020603050405020304" pitchFamily="18" charset="0"/>
              </a:rPr>
              <a:t>-1</a:t>
            </a:r>
          </a:p>
        </p:txBody>
      </p:sp>
      <p:sp>
        <p:nvSpPr>
          <p:cNvPr id="8" name="Text Box 15">
            <a:extLst>
              <a:ext uri="{FF2B5EF4-FFF2-40B4-BE49-F238E27FC236}">
                <a16:creationId xmlns:a16="http://schemas.microsoft.com/office/drawing/2014/main" id="{90AAEF17-2C5B-4C18-892F-BBAA71C32E3E}"/>
              </a:ext>
            </a:extLst>
          </p:cNvPr>
          <p:cNvSpPr txBox="1">
            <a:spLocks noChangeArrowheads="1"/>
          </p:cNvSpPr>
          <p:nvPr/>
        </p:nvSpPr>
        <p:spPr bwMode="auto">
          <a:xfrm>
            <a:off x="5133975" y="4961968"/>
            <a:ext cx="5978525" cy="10064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en-US" altLang="zh-CN" sz="3200" i="1" dirty="0">
                <a:latin typeface="Times New Roman" panose="02020603050405020304" pitchFamily="18" charset="0"/>
              </a:rPr>
              <a:t>f</a:t>
            </a:r>
            <a:r>
              <a:rPr lang="en-US" altLang="zh-CN" sz="3200" dirty="0"/>
              <a:t>(</a:t>
            </a:r>
            <a:r>
              <a:rPr lang="en-US" altLang="zh-CN" sz="3200" i="1" dirty="0" err="1">
                <a:latin typeface="Times New Roman" panose="02020603050405020304" pitchFamily="18" charset="0"/>
              </a:rPr>
              <a:t>i</a:t>
            </a:r>
            <a:r>
              <a:rPr lang="en-US" altLang="zh-CN" sz="3200" dirty="0" err="1"/>
              <a:t>,</a:t>
            </a:r>
            <a:r>
              <a:rPr lang="en-US" altLang="zh-CN" sz="3200" i="1" dirty="0" err="1">
                <a:latin typeface="Times New Roman" panose="02020603050405020304" pitchFamily="18" charset="0"/>
              </a:rPr>
              <a:t>j</a:t>
            </a:r>
            <a:r>
              <a:rPr lang="en-US" altLang="zh-CN" sz="3200" dirty="0"/>
              <a:t>)=0~255</a:t>
            </a:r>
            <a:r>
              <a:rPr lang="zh-CN" altLang="en-US" sz="3200" dirty="0"/>
              <a:t>，</a:t>
            </a:r>
          </a:p>
          <a:p>
            <a:pPr eaLnBrk="1" hangingPunct="1"/>
            <a:r>
              <a:rPr lang="zh-CN" altLang="en-US" sz="2800" dirty="0"/>
              <a:t>（灰度级为</a:t>
            </a:r>
            <a:r>
              <a:rPr lang="en-US" altLang="zh-CN" sz="2800" dirty="0"/>
              <a:t>256</a:t>
            </a:r>
            <a:r>
              <a:rPr lang="zh-CN" altLang="en-US" sz="2800" dirty="0"/>
              <a:t>，设灰度量化为</a:t>
            </a:r>
            <a:r>
              <a:rPr lang="en-US" altLang="zh-CN" sz="2800" dirty="0"/>
              <a:t>8bit</a:t>
            </a:r>
            <a:r>
              <a:rPr lang="zh-CN" altLang="en-US" sz="2800" dirty="0"/>
              <a:t>）</a:t>
            </a:r>
          </a:p>
        </p:txBody>
      </p:sp>
    </p:spTree>
    <p:extLst>
      <p:ext uri="{BB962C8B-B14F-4D97-AF65-F5344CB8AC3E}">
        <p14:creationId xmlns:p14="http://schemas.microsoft.com/office/powerpoint/2010/main" val="619099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3" name="文本框 2">
            <a:extLst>
              <a:ext uri="{FF2B5EF4-FFF2-40B4-BE49-F238E27FC236}">
                <a16:creationId xmlns:a16="http://schemas.microsoft.com/office/drawing/2014/main" id="{9A9BACF6-3A9F-4429-A02F-A897845413FF}"/>
              </a:ext>
            </a:extLst>
          </p:cNvPr>
          <p:cNvSpPr txBox="1"/>
          <p:nvPr/>
        </p:nvSpPr>
        <p:spPr>
          <a:xfrm>
            <a:off x="916066" y="1200150"/>
            <a:ext cx="3894059" cy="430887"/>
          </a:xfrm>
          <a:prstGeom prst="rect">
            <a:avLst/>
          </a:prstGeom>
          <a:noFill/>
        </p:spPr>
        <p:txBody>
          <a:bodyPr wrap="square" rtlCol="0">
            <a:spAutoFit/>
          </a:bodyPr>
          <a:lstStyle/>
          <a:p>
            <a:r>
              <a:rPr lang="en-US" altLang="zh-CN" sz="2200" b="1" dirty="0"/>
              <a:t>6.</a:t>
            </a:r>
            <a:r>
              <a:rPr lang="zh-CN" altLang="en-US" sz="2200" b="1" dirty="0"/>
              <a:t>数字图像处理的三个层次？</a:t>
            </a:r>
            <a:endParaRPr lang="zh-CN" altLang="en-US" sz="2200" dirty="0"/>
          </a:p>
        </p:txBody>
      </p:sp>
      <p:sp>
        <p:nvSpPr>
          <p:cNvPr id="5" name="文本框 4">
            <a:extLst>
              <a:ext uri="{FF2B5EF4-FFF2-40B4-BE49-F238E27FC236}">
                <a16:creationId xmlns:a16="http://schemas.microsoft.com/office/drawing/2014/main" id="{35356F3F-322C-4FBD-B9E3-0460DE78CB66}"/>
              </a:ext>
            </a:extLst>
          </p:cNvPr>
          <p:cNvSpPr txBox="1"/>
          <p:nvPr/>
        </p:nvSpPr>
        <p:spPr>
          <a:xfrm>
            <a:off x="1112877" y="2818090"/>
            <a:ext cx="3338512" cy="1323439"/>
          </a:xfrm>
          <a:prstGeom prst="rect">
            <a:avLst/>
          </a:prstGeom>
          <a:noFill/>
        </p:spPr>
        <p:txBody>
          <a:bodyPr wrap="square">
            <a:spAutoFit/>
          </a:bodyPr>
          <a:lstStyle/>
          <a:p>
            <a:r>
              <a:rPr lang="zh-CN" altLang="en-US" sz="2000" dirty="0"/>
              <a:t>       从计算机处理的角度可以由高到低将数字图像分为</a:t>
            </a:r>
            <a:r>
              <a:rPr lang="zh-CN" altLang="en-US" sz="2000" dirty="0">
                <a:solidFill>
                  <a:srgbClr val="FF0000"/>
                </a:solidFill>
              </a:rPr>
              <a:t>三个层次</a:t>
            </a:r>
            <a:r>
              <a:rPr lang="zh-CN" altLang="en-US" sz="2000" dirty="0"/>
              <a:t>。这三个层次覆盖了图像处理的所有应用领域。</a:t>
            </a:r>
          </a:p>
        </p:txBody>
      </p:sp>
      <p:graphicFrame>
        <p:nvGraphicFramePr>
          <p:cNvPr id="6" name="Object 4">
            <a:extLst>
              <a:ext uri="{FF2B5EF4-FFF2-40B4-BE49-F238E27FC236}">
                <a16:creationId xmlns:a16="http://schemas.microsoft.com/office/drawing/2014/main" id="{42740966-DD5C-4BAC-AE2F-1A7E82120F01}"/>
              </a:ext>
            </a:extLst>
          </p:cNvPr>
          <p:cNvGraphicFramePr>
            <a:graphicFrameLocks noChangeAspect="1"/>
          </p:cNvGraphicFramePr>
          <p:nvPr>
            <p:extLst>
              <p:ext uri="{D42A27DB-BD31-4B8C-83A1-F6EECF244321}">
                <p14:modId xmlns:p14="http://schemas.microsoft.com/office/powerpoint/2010/main" val="3828049278"/>
              </p:ext>
            </p:extLst>
          </p:nvPr>
        </p:nvGraphicFramePr>
        <p:xfrm>
          <a:off x="4648200" y="1581121"/>
          <a:ext cx="7348537" cy="3674269"/>
        </p:xfrm>
        <a:graphic>
          <a:graphicData uri="http://schemas.openxmlformats.org/presentationml/2006/ole">
            <mc:AlternateContent xmlns:mc="http://schemas.openxmlformats.org/markup-compatibility/2006">
              <mc:Choice xmlns:v="urn:schemas-microsoft-com:vml" Requires="v">
                <p:oleObj name="VISIO" r:id="rId2" imgW="3901440" imgH="1577340" progId="Visio.Drawing.4">
                  <p:embed/>
                </p:oleObj>
              </mc:Choice>
              <mc:Fallback>
                <p:oleObj name="VISIO" r:id="rId2" imgW="3901440" imgH="1577340" progId="Visio.Drawing.4">
                  <p:embed/>
                  <p:pic>
                    <p:nvPicPr>
                      <p:cNvPr id="27651" name="Object 4">
                        <a:extLst>
                          <a:ext uri="{FF2B5EF4-FFF2-40B4-BE49-F238E27FC236}">
                            <a16:creationId xmlns:a16="http://schemas.microsoft.com/office/drawing/2014/main" id="{60A4D56E-0D7A-4E10-9E5F-639FFFE48179}"/>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581121"/>
                        <a:ext cx="7348537" cy="36742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98470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sp>
        <p:nvSpPr>
          <p:cNvPr id="4" name="文本框 3">
            <a:extLst>
              <a:ext uri="{FF2B5EF4-FFF2-40B4-BE49-F238E27FC236}">
                <a16:creationId xmlns:a16="http://schemas.microsoft.com/office/drawing/2014/main" id="{80D8F094-8518-4F60-9761-470EBDF8FE2D}"/>
              </a:ext>
            </a:extLst>
          </p:cNvPr>
          <p:cNvSpPr txBox="1"/>
          <p:nvPr/>
        </p:nvSpPr>
        <p:spPr>
          <a:xfrm>
            <a:off x="1560591" y="1385570"/>
            <a:ext cx="7878049" cy="4708981"/>
          </a:xfrm>
          <a:prstGeom prst="rect">
            <a:avLst/>
          </a:prstGeom>
          <a:noFill/>
        </p:spPr>
        <p:txBody>
          <a:bodyPr wrap="square">
            <a:spAutoFit/>
          </a:bodyPr>
          <a:lstStyle/>
          <a:p>
            <a:pPr eaLnBrk="1" hangingPunct="1"/>
            <a:r>
              <a:rPr lang="en-US" altLang="zh-CN" sz="1800" b="1" dirty="0"/>
              <a:t>1. </a:t>
            </a:r>
            <a:r>
              <a:rPr lang="zh-CN" altLang="en-US" sz="2000" b="1" dirty="0"/>
              <a:t>图像处理：</a:t>
            </a:r>
          </a:p>
          <a:p>
            <a:pPr eaLnBrk="1" hangingPunct="1">
              <a:buFont typeface="Wingdings" panose="05000000000000000000" pitchFamily="2" charset="2"/>
              <a:buNone/>
            </a:pPr>
            <a:r>
              <a:rPr lang="zh-CN" altLang="en-US" sz="2000" dirty="0"/>
              <a:t>        对图像进行各种加工，以改善图像的视觉效果；强调图像之间进行的变换；</a:t>
            </a:r>
            <a:endParaRPr lang="en-US" altLang="zh-CN" sz="2000" dirty="0"/>
          </a:p>
          <a:p>
            <a:pPr eaLnBrk="1" hangingPunct="1">
              <a:buFont typeface="Wingdings" panose="05000000000000000000" pitchFamily="2" charset="2"/>
              <a:buNone/>
            </a:pPr>
            <a:r>
              <a:rPr lang="en-US" altLang="zh-CN" sz="2000" dirty="0"/>
              <a:t>       </a:t>
            </a:r>
            <a:r>
              <a:rPr lang="zh-CN" altLang="en-US" sz="2000" dirty="0"/>
              <a:t>图像处理是一个从</a:t>
            </a:r>
            <a:r>
              <a:rPr lang="zh-CN" altLang="en-US" sz="2000" dirty="0">
                <a:solidFill>
                  <a:srgbClr val="FF0000"/>
                </a:solidFill>
              </a:rPr>
              <a:t>图像到图像</a:t>
            </a:r>
            <a:r>
              <a:rPr lang="zh-CN" altLang="en-US" sz="2000" dirty="0"/>
              <a:t>的过程。</a:t>
            </a:r>
            <a:endParaRPr lang="en-US" altLang="zh-CN" sz="2000" dirty="0"/>
          </a:p>
          <a:p>
            <a:pPr eaLnBrk="1" hangingPunct="1">
              <a:buFont typeface="Wingdings" panose="05000000000000000000" pitchFamily="2" charset="2"/>
              <a:buNone/>
            </a:pPr>
            <a:endParaRPr lang="en-US" altLang="zh-CN" sz="2000" dirty="0"/>
          </a:p>
          <a:p>
            <a:pPr eaLnBrk="1" hangingPunct="1"/>
            <a:r>
              <a:rPr lang="en-US" altLang="zh-CN" sz="2000" b="1" dirty="0"/>
              <a:t>2. </a:t>
            </a:r>
            <a:r>
              <a:rPr lang="zh-CN" altLang="en-US" sz="2000" b="1" dirty="0"/>
              <a:t>图像分析：</a:t>
            </a:r>
            <a:endParaRPr lang="en-US" altLang="zh-CN" sz="2000" b="1" dirty="0"/>
          </a:p>
          <a:p>
            <a:r>
              <a:rPr lang="en-US" altLang="zh-CN" sz="2000" b="1" dirty="0"/>
              <a:t>        </a:t>
            </a:r>
            <a:r>
              <a:rPr lang="zh-CN" altLang="en-US" sz="2000" dirty="0"/>
              <a:t>对图像中感兴趣的目标进行提取和分割，获得目标的客观信息（特点或性质），建立对图像的描述；以观察者为中心研究客观世界；</a:t>
            </a:r>
            <a:endParaRPr lang="en-US" altLang="zh-CN" sz="2000" dirty="0"/>
          </a:p>
          <a:p>
            <a:r>
              <a:rPr lang="en-US" altLang="zh-CN" sz="2000" dirty="0"/>
              <a:t>   </a:t>
            </a:r>
            <a:r>
              <a:rPr lang="zh-CN" altLang="en-US" sz="2000" dirty="0"/>
              <a:t>     图像分析是一个从</a:t>
            </a:r>
            <a:r>
              <a:rPr lang="zh-CN" altLang="en-US" sz="2000" dirty="0">
                <a:solidFill>
                  <a:srgbClr val="FF0000"/>
                </a:solidFill>
              </a:rPr>
              <a:t>图像到数据</a:t>
            </a:r>
            <a:r>
              <a:rPr lang="zh-CN" altLang="en-US" sz="2000" dirty="0"/>
              <a:t>的过程。</a:t>
            </a:r>
          </a:p>
          <a:p>
            <a:pPr eaLnBrk="1" hangingPunct="1"/>
            <a:endParaRPr lang="zh-CN" altLang="en-US" sz="2000" dirty="0"/>
          </a:p>
          <a:p>
            <a:r>
              <a:rPr lang="en-US" altLang="zh-CN" sz="2000" b="1" dirty="0"/>
              <a:t>3. </a:t>
            </a:r>
            <a:r>
              <a:rPr lang="zh-CN" altLang="en-US" sz="2000" b="1" dirty="0"/>
              <a:t>图像理解：</a:t>
            </a:r>
            <a:endParaRPr lang="en-US" altLang="zh-CN" sz="2000" b="1" dirty="0"/>
          </a:p>
          <a:p>
            <a:r>
              <a:rPr lang="en-US" altLang="zh-CN" sz="2000" b="1" dirty="0"/>
              <a:t>        </a:t>
            </a:r>
            <a:r>
              <a:rPr lang="zh-CN" altLang="en-US" sz="2000" dirty="0"/>
              <a:t>研究图像中各目标的性质和它们之间的相互联系；得出对图像内容含义的理解及原来客观场景的解释；</a:t>
            </a:r>
            <a:endParaRPr lang="en-US" altLang="zh-CN" sz="2000" dirty="0"/>
          </a:p>
          <a:p>
            <a:r>
              <a:rPr lang="zh-CN" altLang="en-US" sz="2000" dirty="0"/>
              <a:t>以</a:t>
            </a:r>
            <a:r>
              <a:rPr lang="zh-CN" altLang="en-US" sz="2000" dirty="0">
                <a:solidFill>
                  <a:srgbClr val="FF0000"/>
                </a:solidFill>
              </a:rPr>
              <a:t>客观世界为中心</a:t>
            </a:r>
            <a:r>
              <a:rPr lang="zh-CN" altLang="en-US" sz="2000" dirty="0"/>
              <a:t>，借助知识、经验来推理、认识客观世界，属于</a:t>
            </a:r>
            <a:r>
              <a:rPr lang="zh-CN" altLang="en-US" sz="2000" dirty="0">
                <a:solidFill>
                  <a:srgbClr val="FF0000"/>
                </a:solidFill>
              </a:rPr>
              <a:t>高层操作</a:t>
            </a:r>
            <a:r>
              <a:rPr lang="zh-CN" altLang="en-US" sz="2000" dirty="0"/>
              <a:t>（符号运算）。</a:t>
            </a:r>
          </a:p>
        </p:txBody>
      </p:sp>
    </p:spTree>
    <p:extLst>
      <p:ext uri="{BB962C8B-B14F-4D97-AF65-F5344CB8AC3E}">
        <p14:creationId xmlns:p14="http://schemas.microsoft.com/office/powerpoint/2010/main" val="1545391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lang="zh-CN" altLang="en-US" dirty="0"/>
              <a:t>数字图像处理介绍</a:t>
            </a:r>
          </a:p>
        </p:txBody>
      </p:sp>
      <p:pic>
        <p:nvPicPr>
          <p:cNvPr id="3074" name="Picture 2">
            <a:extLst>
              <a:ext uri="{FF2B5EF4-FFF2-40B4-BE49-F238E27FC236}">
                <a16:creationId xmlns:a16="http://schemas.microsoft.com/office/drawing/2014/main" id="{B668269C-E60E-47B3-8D66-F688416FB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858" y="979724"/>
            <a:ext cx="8285917" cy="559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848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4DE1E6D-FC03-DD40-8FEE-FD4FB2A1300C}"/>
              </a:ext>
            </a:extLst>
          </p:cNvPr>
          <p:cNvGrpSpPr/>
          <p:nvPr/>
        </p:nvGrpSpPr>
        <p:grpSpPr>
          <a:xfrm>
            <a:off x="-6076167" y="-753942"/>
            <a:ext cx="19041825" cy="7816661"/>
            <a:chOff x="-6076167" y="-774915"/>
            <a:chExt cx="19041825" cy="7816661"/>
          </a:xfrm>
        </p:grpSpPr>
        <p:sp>
          <p:nvSpPr>
            <p:cNvPr id="62" name="矩形 61">
              <a:extLst>
                <a:ext uri="{FF2B5EF4-FFF2-40B4-BE49-F238E27FC236}">
                  <a16:creationId xmlns:a16="http://schemas.microsoft.com/office/drawing/2014/main" id="{BEC5ADE9-1265-F441-98D1-B176E2C5F504}"/>
                </a:ext>
              </a:extLst>
            </p:cNvPr>
            <p:cNvSpPr/>
            <p:nvPr/>
          </p:nvSpPr>
          <p:spPr>
            <a:xfrm>
              <a:off x="0" y="0"/>
              <a:ext cx="12192000" cy="6858000"/>
            </a:xfrm>
            <a:prstGeom prst="rect">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5" name="图片 54">
              <a:extLst>
                <a:ext uri="{FF2B5EF4-FFF2-40B4-BE49-F238E27FC236}">
                  <a16:creationId xmlns:a16="http://schemas.microsoft.com/office/drawing/2014/main" id="{26300180-F6BA-D347-B453-AD2EE9C2325E}"/>
                </a:ext>
              </a:extLst>
            </p:cNvPr>
            <p:cNvPicPr>
              <a:picLocks noChangeAspect="1"/>
            </p:cNvPicPr>
            <p:nvPr/>
          </p:nvPicPr>
          <p:blipFill>
            <a:blip r:embed="rId2"/>
            <a:stretch>
              <a:fillRect/>
            </a:stretch>
          </p:blipFill>
          <p:spPr>
            <a:xfrm>
              <a:off x="10997158" y="4610483"/>
              <a:ext cx="1968500" cy="406400"/>
            </a:xfrm>
            <a:prstGeom prst="rect">
              <a:avLst/>
            </a:prstGeom>
          </p:spPr>
        </p:pic>
        <p:sp>
          <p:nvSpPr>
            <p:cNvPr id="65" name="椭圆 64">
              <a:extLst>
                <a:ext uri="{FF2B5EF4-FFF2-40B4-BE49-F238E27FC236}">
                  <a16:creationId xmlns:a16="http://schemas.microsoft.com/office/drawing/2014/main" id="{8DB044B6-E9C1-194C-9047-FDE8E3D6DD05}"/>
                </a:ext>
              </a:extLst>
            </p:cNvPr>
            <p:cNvSpPr/>
            <p:nvPr/>
          </p:nvSpPr>
          <p:spPr>
            <a:xfrm>
              <a:off x="-6076167" y="-774915"/>
              <a:ext cx="6808656" cy="6858000"/>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808D90D2-D9C0-8844-840B-C07D5AE80F4E}"/>
                </a:ext>
              </a:extLst>
            </p:cNvPr>
            <p:cNvPicPr>
              <a:picLocks noChangeAspect="1"/>
            </p:cNvPicPr>
            <p:nvPr/>
          </p:nvPicPr>
          <p:blipFill>
            <a:blip r:embed="rId3">
              <a:alphaModFix amt="70000"/>
            </a:blip>
            <a:stretch>
              <a:fillRect/>
            </a:stretch>
          </p:blipFill>
          <p:spPr>
            <a:xfrm>
              <a:off x="-1226786" y="2242481"/>
              <a:ext cx="2082479" cy="1969301"/>
            </a:xfrm>
            <a:prstGeom prst="rect">
              <a:avLst/>
            </a:prstGeom>
          </p:spPr>
        </p:pic>
        <p:pic>
          <p:nvPicPr>
            <p:cNvPr id="24" name="图片 23">
              <a:extLst>
                <a:ext uri="{FF2B5EF4-FFF2-40B4-BE49-F238E27FC236}">
                  <a16:creationId xmlns:a16="http://schemas.microsoft.com/office/drawing/2014/main" id="{32EAE508-3389-7644-8FE3-BE3EFE451809}"/>
                </a:ext>
              </a:extLst>
            </p:cNvPr>
            <p:cNvPicPr>
              <a:picLocks noChangeAspect="1"/>
            </p:cNvPicPr>
            <p:nvPr/>
          </p:nvPicPr>
          <p:blipFill>
            <a:blip r:embed="rId2"/>
            <a:stretch>
              <a:fillRect/>
            </a:stretch>
          </p:blipFill>
          <p:spPr>
            <a:xfrm>
              <a:off x="-99015" y="4546992"/>
              <a:ext cx="1968500" cy="406400"/>
            </a:xfrm>
            <a:prstGeom prst="rect">
              <a:avLst/>
            </a:prstGeom>
          </p:spPr>
        </p:pic>
        <p:cxnSp>
          <p:nvCxnSpPr>
            <p:cNvPr id="25" name="直线连接符 24">
              <a:extLst>
                <a:ext uri="{FF2B5EF4-FFF2-40B4-BE49-F238E27FC236}">
                  <a16:creationId xmlns:a16="http://schemas.microsoft.com/office/drawing/2014/main" id="{912F7FEC-8052-BE4B-B5FF-97F91B8F714A}"/>
                </a:ext>
              </a:extLst>
            </p:cNvPr>
            <p:cNvCxnSpPr>
              <a:cxnSpLocks/>
            </p:cNvCxnSpPr>
            <p:nvPr/>
          </p:nvCxnSpPr>
          <p:spPr>
            <a:xfrm flipH="1">
              <a:off x="2913018" y="-47665"/>
              <a:ext cx="1356304" cy="1385383"/>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CD354DCF-438E-B44B-930B-AEE2042EE3F8}"/>
                </a:ext>
              </a:extLst>
            </p:cNvPr>
            <p:cNvCxnSpPr>
              <a:cxnSpLocks/>
            </p:cNvCxnSpPr>
            <p:nvPr/>
          </p:nvCxnSpPr>
          <p:spPr>
            <a:xfrm flipH="1">
              <a:off x="7586382" y="5656363"/>
              <a:ext cx="1356304" cy="1385383"/>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83C1A73E-D9C3-7949-9A5F-3DAD38F5FA0D}"/>
                </a:ext>
              </a:extLst>
            </p:cNvPr>
            <p:cNvSpPr txBox="1"/>
            <p:nvPr/>
          </p:nvSpPr>
          <p:spPr>
            <a:xfrm>
              <a:off x="1534332" y="-774915"/>
              <a:ext cx="184731" cy="369332"/>
            </a:xfrm>
            <a:prstGeom prst="rect">
              <a:avLst/>
            </a:prstGeom>
            <a:noFill/>
          </p:spPr>
          <p:txBody>
            <a:bodyPr wrap="none" rtlCol="0">
              <a:spAutoFit/>
            </a:bodyPr>
            <a:lstStyle/>
            <a:p>
              <a:endParaRPr kumimoji="1" lang="zh-CN" altLang="en-US" dirty="0"/>
            </a:p>
          </p:txBody>
        </p:sp>
        <p:pic>
          <p:nvPicPr>
            <p:cNvPr id="22" name="图片 21">
              <a:extLst>
                <a:ext uri="{FF2B5EF4-FFF2-40B4-BE49-F238E27FC236}">
                  <a16:creationId xmlns:a16="http://schemas.microsoft.com/office/drawing/2014/main" id="{6AA15720-C1EB-B741-9154-63BD8F855400}"/>
                </a:ext>
              </a:extLst>
            </p:cNvPr>
            <p:cNvPicPr>
              <a:picLocks noChangeAspect="1"/>
            </p:cNvPicPr>
            <p:nvPr/>
          </p:nvPicPr>
          <p:blipFill rotWithShape="1">
            <a:blip r:embed="rId4">
              <a:biLevel thresh="50000"/>
              <a:alphaModFix amt="50000"/>
            </a:blip>
            <a:srcRect l="-10674" t="-1" r="-1" b="-10432"/>
            <a:stretch/>
          </p:blipFill>
          <p:spPr>
            <a:xfrm>
              <a:off x="7327263" y="1689897"/>
              <a:ext cx="3910573" cy="3381775"/>
            </a:xfrm>
            <a:prstGeom prst="rect">
              <a:avLst/>
            </a:prstGeom>
          </p:spPr>
        </p:pic>
        <p:pic>
          <p:nvPicPr>
            <p:cNvPr id="27" name="图片 26">
              <a:extLst>
                <a:ext uri="{FF2B5EF4-FFF2-40B4-BE49-F238E27FC236}">
                  <a16:creationId xmlns:a16="http://schemas.microsoft.com/office/drawing/2014/main" id="{08353852-D1BB-064B-B39B-94C9FAB82F2C}"/>
                </a:ext>
              </a:extLst>
            </p:cNvPr>
            <p:cNvPicPr>
              <a:picLocks noChangeAspect="1"/>
            </p:cNvPicPr>
            <p:nvPr/>
          </p:nvPicPr>
          <p:blipFill>
            <a:blip r:embed="rId5"/>
            <a:stretch>
              <a:fillRect/>
            </a:stretch>
          </p:blipFill>
          <p:spPr>
            <a:xfrm>
              <a:off x="8600819" y="1545448"/>
              <a:ext cx="483246" cy="483246"/>
            </a:xfrm>
            <a:prstGeom prst="rect">
              <a:avLst/>
            </a:prstGeom>
          </p:spPr>
        </p:pic>
      </p:grpSp>
      <p:sp>
        <p:nvSpPr>
          <p:cNvPr id="53" name="矩形 52">
            <a:extLst>
              <a:ext uri="{FF2B5EF4-FFF2-40B4-BE49-F238E27FC236}">
                <a16:creationId xmlns:a16="http://schemas.microsoft.com/office/drawing/2014/main" id="{16FD61A4-C8F0-8E4D-B5E7-5591A7DD4E25}"/>
              </a:ext>
            </a:extLst>
          </p:cNvPr>
          <p:cNvSpPr>
            <a:spLocks noChangeAspect="1"/>
          </p:cNvSpPr>
          <p:nvPr/>
        </p:nvSpPr>
        <p:spPr>
          <a:xfrm>
            <a:off x="2505926" y="2863531"/>
            <a:ext cx="1085244" cy="898996"/>
          </a:xfrm>
          <a:prstGeom prst="rect">
            <a:avLst/>
          </a:prstGeom>
          <a:solidFill>
            <a:srgbClr val="225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0" name="组合 49">
            <a:extLst>
              <a:ext uri="{FF2B5EF4-FFF2-40B4-BE49-F238E27FC236}">
                <a16:creationId xmlns:a16="http://schemas.microsoft.com/office/drawing/2014/main" id="{3EA65A8A-9DE7-F541-AF2B-08CBDD6EC647}"/>
              </a:ext>
            </a:extLst>
          </p:cNvPr>
          <p:cNvGrpSpPr/>
          <p:nvPr/>
        </p:nvGrpSpPr>
        <p:grpSpPr>
          <a:xfrm>
            <a:off x="2136202" y="2528199"/>
            <a:ext cx="8509381" cy="1569660"/>
            <a:chOff x="2602698" y="2429363"/>
            <a:chExt cx="8509381" cy="1569660"/>
          </a:xfrm>
        </p:grpSpPr>
        <p:sp>
          <p:nvSpPr>
            <p:cNvPr id="51" name="文本框 50">
              <a:extLst>
                <a:ext uri="{FF2B5EF4-FFF2-40B4-BE49-F238E27FC236}">
                  <a16:creationId xmlns:a16="http://schemas.microsoft.com/office/drawing/2014/main" id="{AA3FBD91-2E40-9E4D-9B0B-F4F24BF09569}"/>
                </a:ext>
              </a:extLst>
            </p:cNvPr>
            <p:cNvSpPr txBox="1"/>
            <p:nvPr/>
          </p:nvSpPr>
          <p:spPr>
            <a:xfrm>
              <a:off x="4156329" y="2880359"/>
              <a:ext cx="6955750" cy="830997"/>
            </a:xfrm>
            <a:prstGeom prst="rect">
              <a:avLst/>
            </a:prstGeom>
            <a:noFill/>
          </p:spPr>
          <p:txBody>
            <a:bodyPr wrap="none" rtlCol="0">
              <a:spAutoFit/>
            </a:bodyPr>
            <a:lstStyle/>
            <a:p>
              <a:r>
                <a:rPr kumimoji="1" lang="zh-CN" altLang="en-US" sz="4800" b="1" dirty="0">
                  <a:solidFill>
                    <a:schemeClr val="bg1"/>
                  </a:solidFill>
                  <a:latin typeface="Microsoft YaHei" panose="020B0503020204020204" pitchFamily="34" charset="-122"/>
                  <a:ea typeface="Microsoft YaHei" panose="020B0503020204020204" pitchFamily="34" charset="-122"/>
                </a:rPr>
                <a:t>图像复原的两种基本方法</a:t>
              </a:r>
            </a:p>
          </p:txBody>
        </p:sp>
        <p:sp>
          <p:nvSpPr>
            <p:cNvPr id="52" name="矩形 51">
              <a:extLst>
                <a:ext uri="{FF2B5EF4-FFF2-40B4-BE49-F238E27FC236}">
                  <a16:creationId xmlns:a16="http://schemas.microsoft.com/office/drawing/2014/main" id="{C1A3BC24-A698-5841-A212-A3BA019A10B3}"/>
                </a:ext>
              </a:extLst>
            </p:cNvPr>
            <p:cNvSpPr/>
            <p:nvPr/>
          </p:nvSpPr>
          <p:spPr>
            <a:xfrm>
              <a:off x="2602698" y="2429363"/>
              <a:ext cx="1553631" cy="1569660"/>
            </a:xfrm>
            <a:prstGeom prst="rect">
              <a:avLst/>
            </a:prstGeom>
            <a:noFill/>
          </p:spPr>
          <p:txBody>
            <a:bodyPr wrap="none">
              <a:spAutoFit/>
            </a:bodyPr>
            <a:lstStyle/>
            <a:p>
              <a:pPr algn="ctr"/>
              <a:r>
                <a:rPr kumimoji="1" lang="en-US" altLang="zh-CN" sz="9600" b="1" i="1" dirty="0">
                  <a:solidFill>
                    <a:schemeClr val="bg1"/>
                  </a:solidFill>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9600" b="1"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857860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sp>
        <p:nvSpPr>
          <p:cNvPr id="3" name="文本框 2">
            <a:extLst>
              <a:ext uri="{FF2B5EF4-FFF2-40B4-BE49-F238E27FC236}">
                <a16:creationId xmlns:a16="http://schemas.microsoft.com/office/drawing/2014/main" id="{68026ED7-82B7-454A-B4ED-60EDB8B11556}"/>
              </a:ext>
            </a:extLst>
          </p:cNvPr>
          <p:cNvSpPr txBox="1"/>
          <p:nvPr/>
        </p:nvSpPr>
        <p:spPr>
          <a:xfrm>
            <a:off x="1085850" y="1390650"/>
            <a:ext cx="4438650" cy="400110"/>
          </a:xfrm>
          <a:prstGeom prst="rect">
            <a:avLst/>
          </a:prstGeom>
          <a:noFill/>
        </p:spPr>
        <p:txBody>
          <a:bodyPr wrap="square" rtlCol="0">
            <a:spAutoFit/>
          </a:bodyPr>
          <a:lstStyle/>
          <a:p>
            <a:r>
              <a:rPr lang="zh-CN" altLang="en-US" sz="2000" b="1" dirty="0"/>
              <a:t>图像退化模型：</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43FD4F5-444A-40C3-AF05-4EF5A0F0468D}"/>
                  </a:ext>
                </a:extLst>
              </p:cNvPr>
              <p:cNvSpPr txBox="1"/>
              <p:nvPr/>
            </p:nvSpPr>
            <p:spPr>
              <a:xfrm>
                <a:off x="1990725" y="2470279"/>
                <a:ext cx="8210550" cy="707886"/>
              </a:xfrm>
              <a:prstGeom prst="rect">
                <a:avLst/>
              </a:prstGeom>
              <a:noFill/>
            </p:spPr>
            <p:txBody>
              <a:bodyPr wrap="square" rtlCol="0">
                <a:spAutoFit/>
              </a:bodyPr>
              <a:lstStyle/>
              <a:p>
                <a14:m>
                  <m:oMath xmlns:m="http://schemas.openxmlformats.org/officeDocument/2006/math">
                    <m:r>
                      <a:rPr lang="en-US" altLang="zh-CN" sz="4000" b="1" i="1" smtClean="0">
                        <a:latin typeface="Cambria Math" panose="02040503050406030204" pitchFamily="18" charset="0"/>
                      </a:rPr>
                      <m:t> </m:t>
                    </m:r>
                    <m:r>
                      <a:rPr lang="en-US" altLang="zh-CN" sz="4000" b="1" i="1" smtClean="0">
                        <a:latin typeface="Cambria Math" panose="02040503050406030204" pitchFamily="18" charset="0"/>
                      </a:rPr>
                      <m:t>𝒈</m:t>
                    </m:r>
                    <m:d>
                      <m:dPr>
                        <m:ctrlPr>
                          <a:rPr lang="en-US" altLang="zh-CN" sz="4000" b="1" i="1" smtClean="0">
                            <a:latin typeface="Cambria Math" panose="02040503050406030204" pitchFamily="18" charset="0"/>
                          </a:rPr>
                        </m:ctrlPr>
                      </m:dPr>
                      <m:e>
                        <m:r>
                          <a:rPr lang="en-US" altLang="zh-CN" sz="4000" b="1" i="1" smtClean="0">
                            <a:latin typeface="Cambria Math" panose="02040503050406030204" pitchFamily="18" charset="0"/>
                          </a:rPr>
                          <m:t>𝒙</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𝒚</m:t>
                        </m:r>
                      </m:e>
                    </m:d>
                  </m:oMath>
                </a14:m>
                <a:r>
                  <a:rPr lang="en-US" altLang="zh-CN" sz="4000" b="1" dirty="0"/>
                  <a:t>=</a:t>
                </a:r>
                <a14:m>
                  <m:oMath xmlns:m="http://schemas.openxmlformats.org/officeDocument/2006/math">
                    <m:r>
                      <a:rPr lang="en-US" altLang="zh-CN" sz="4000" b="1" i="0" dirty="0" smtClean="0">
                        <a:latin typeface="Cambria Math" panose="02040503050406030204" pitchFamily="18" charset="0"/>
                      </a:rPr>
                      <m:t>   </m:t>
                    </m:r>
                    <m:r>
                      <a:rPr lang="en-US" altLang="zh-CN" sz="4000" b="1" i="1" dirty="0" smtClean="0">
                        <a:latin typeface="Cambria Math" panose="02040503050406030204" pitchFamily="18" charset="0"/>
                      </a:rPr>
                      <m:t>𝒉</m:t>
                    </m:r>
                    <m:d>
                      <m:dPr>
                        <m:ctrlPr>
                          <a:rPr lang="en-US" altLang="zh-CN" sz="4000" b="1" i="1" dirty="0" smtClean="0">
                            <a:latin typeface="Cambria Math" panose="02040503050406030204" pitchFamily="18" charset="0"/>
                          </a:rPr>
                        </m:ctrlPr>
                      </m:dPr>
                      <m:e>
                        <m:r>
                          <a:rPr lang="en-US" altLang="zh-CN" sz="4000" b="1" i="1" dirty="0" smtClean="0">
                            <a:latin typeface="Cambria Math" panose="02040503050406030204" pitchFamily="18" charset="0"/>
                          </a:rPr>
                          <m:t>𝒙</m:t>
                        </m:r>
                        <m:r>
                          <a:rPr lang="en-US" altLang="zh-CN" sz="4000" b="1" i="1" dirty="0" smtClean="0">
                            <a:latin typeface="Cambria Math" panose="02040503050406030204" pitchFamily="18" charset="0"/>
                          </a:rPr>
                          <m:t>,</m:t>
                        </m:r>
                        <m:r>
                          <a:rPr lang="en-US" altLang="zh-CN" sz="4000" b="1" i="1" dirty="0" smtClean="0">
                            <a:latin typeface="Cambria Math" panose="02040503050406030204" pitchFamily="18" charset="0"/>
                          </a:rPr>
                          <m:t>𝒚</m:t>
                        </m:r>
                      </m:e>
                    </m:d>
                  </m:oMath>
                </a14:m>
                <a:r>
                  <a:rPr lang="en-US" altLang="zh-CN" sz="4000" b="1" dirty="0"/>
                  <a:t>*</a:t>
                </a:r>
                <a14:m>
                  <m:oMath xmlns:m="http://schemas.openxmlformats.org/officeDocument/2006/math">
                    <m:r>
                      <a:rPr lang="en-US" altLang="zh-CN" sz="4000" b="1" i="1" dirty="0" smtClean="0">
                        <a:latin typeface="Cambria Math" panose="02040503050406030204" pitchFamily="18" charset="0"/>
                      </a:rPr>
                      <m:t>𝒇</m:t>
                    </m:r>
                    <m:d>
                      <m:dPr>
                        <m:ctrlPr>
                          <a:rPr lang="en-US" altLang="zh-CN" sz="4000" b="1" i="1" dirty="0" smtClean="0">
                            <a:latin typeface="Cambria Math" panose="02040503050406030204" pitchFamily="18" charset="0"/>
                          </a:rPr>
                        </m:ctrlPr>
                      </m:dPr>
                      <m:e>
                        <m:r>
                          <a:rPr lang="en-US" altLang="zh-CN" sz="4000" b="1" i="1" dirty="0" smtClean="0">
                            <a:latin typeface="Cambria Math" panose="02040503050406030204" pitchFamily="18" charset="0"/>
                          </a:rPr>
                          <m:t>𝒙</m:t>
                        </m:r>
                        <m:r>
                          <a:rPr lang="en-US" altLang="zh-CN" sz="4000" b="1" i="1" dirty="0" smtClean="0">
                            <a:latin typeface="Cambria Math" panose="02040503050406030204" pitchFamily="18" charset="0"/>
                          </a:rPr>
                          <m:t>,</m:t>
                        </m:r>
                        <m:r>
                          <a:rPr lang="en-US" altLang="zh-CN" sz="4000" b="1" i="1" dirty="0" smtClean="0">
                            <a:latin typeface="Cambria Math" panose="02040503050406030204" pitchFamily="18" charset="0"/>
                          </a:rPr>
                          <m:t>𝒚</m:t>
                        </m:r>
                      </m:e>
                    </m:d>
                  </m:oMath>
                </a14:m>
                <a:r>
                  <a:rPr lang="en-US" altLang="zh-CN" sz="4000" b="1" dirty="0"/>
                  <a:t>  +  ƞ</a:t>
                </a:r>
                <a14:m>
                  <m:oMath xmlns:m="http://schemas.openxmlformats.org/officeDocument/2006/math">
                    <m:d>
                      <m:dPr>
                        <m:ctrlPr>
                          <a:rPr lang="en-US" altLang="zh-CN" sz="4000" b="1" i="1" smtClean="0">
                            <a:latin typeface="Cambria Math" panose="02040503050406030204" pitchFamily="18" charset="0"/>
                          </a:rPr>
                        </m:ctrlPr>
                      </m:dPr>
                      <m:e>
                        <m:r>
                          <a:rPr lang="en-US" altLang="zh-CN" sz="4000" b="1" i="1" smtClean="0">
                            <a:latin typeface="Cambria Math" panose="02040503050406030204" pitchFamily="18" charset="0"/>
                          </a:rPr>
                          <m:t>𝒙</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𝒚</m:t>
                        </m:r>
                      </m:e>
                    </m:d>
                  </m:oMath>
                </a14:m>
                <a:endParaRPr lang="zh-CN" altLang="en-US" sz="4000" b="1" dirty="0"/>
              </a:p>
            </p:txBody>
          </p:sp>
        </mc:Choice>
        <mc:Fallback xmlns="">
          <p:sp>
            <p:nvSpPr>
              <p:cNvPr id="4" name="文本框 3">
                <a:extLst>
                  <a:ext uri="{FF2B5EF4-FFF2-40B4-BE49-F238E27FC236}">
                    <a16:creationId xmlns:a16="http://schemas.microsoft.com/office/drawing/2014/main" id="{843FD4F5-444A-40C3-AF05-4EF5A0F0468D}"/>
                  </a:ext>
                </a:extLst>
              </p:cNvPr>
              <p:cNvSpPr txBox="1">
                <a:spLocks noRot="1" noChangeAspect="1" noMove="1" noResize="1" noEditPoints="1" noAdjustHandles="1" noChangeArrowheads="1" noChangeShapeType="1" noTextEdit="1"/>
              </p:cNvSpPr>
              <p:nvPr/>
            </p:nvSpPr>
            <p:spPr>
              <a:xfrm>
                <a:off x="1990725" y="2470279"/>
                <a:ext cx="8210550" cy="707886"/>
              </a:xfrm>
              <a:prstGeom prst="rect">
                <a:avLst/>
              </a:prstGeom>
              <a:blipFill>
                <a:blip r:embed="rId2"/>
                <a:stretch>
                  <a:fillRect t="-15517" b="-36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45AC6BB-0EAE-4962-B8BC-2D04F4B85511}"/>
                  </a:ext>
                </a:extLst>
              </p:cNvPr>
              <p:cNvSpPr txBox="1"/>
              <p:nvPr/>
            </p:nvSpPr>
            <p:spPr>
              <a:xfrm>
                <a:off x="8860767" y="5135517"/>
                <a:ext cx="395287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 </a:t>
                </a:r>
                <a:r>
                  <a:rPr lang="en-US" altLang="zh-CN" dirty="0"/>
                  <a:t>——</a:t>
                </a:r>
                <a:r>
                  <a:rPr lang="zh-CN" altLang="en-US" dirty="0"/>
                  <a:t>卷积符号；</a:t>
                </a:r>
                <a:endParaRPr lang="en-US" altLang="zh-CN" dirty="0"/>
              </a:p>
              <a:p>
                <a:pPr marL="285750" indent="-285750">
                  <a:buFont typeface="Arial" panose="020B0604020202020204" pitchFamily="34" charset="0"/>
                  <a:buChar char="•"/>
                </a:pPr>
                <a14:m>
                  <m:oMath xmlns:m="http://schemas.openxmlformats.org/officeDocument/2006/math">
                    <m:r>
                      <a:rPr lang="en-US" altLang="zh-CN" sz="1800" b="0" i="1" dirty="0" smtClean="0">
                        <a:latin typeface="Cambria Math" panose="02040503050406030204" pitchFamily="18" charset="0"/>
                      </a:rPr>
                      <m:t>𝑓</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𝑥</m:t>
                        </m:r>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𝑦</m:t>
                        </m:r>
                      </m:e>
                    </m:d>
                    <m:r>
                      <m:rPr>
                        <m:nor/>
                      </m:rPr>
                      <a:rPr lang="en-US" altLang="zh-CN" dirty="0"/>
                      <m:t>——</m:t>
                    </m:r>
                  </m:oMath>
                </a14:m>
                <a:r>
                  <a:rPr lang="zh-CN" altLang="en-US" dirty="0"/>
                  <a:t>输入函数</a:t>
                </a:r>
                <a:endParaRPr lang="en-US" altLang="zh-CN" dirty="0"/>
              </a:p>
              <a:p>
                <a:pPr marL="285750" indent="-285750">
                  <a:buFont typeface="Arial" panose="020B0604020202020204" pitchFamily="34" charset="0"/>
                  <a:buChar char="•"/>
                </a:pPr>
                <a14:m>
                  <m:oMath xmlns:m="http://schemas.openxmlformats.org/officeDocument/2006/math">
                    <m:r>
                      <a:rPr lang="en-US" altLang="zh-CN" sz="1800" b="0" i="1" smtClean="0">
                        <a:latin typeface="Cambria Math" panose="02040503050406030204" pitchFamily="18" charset="0"/>
                      </a:rPr>
                      <m:t>𝑔</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oMath>
                </a14:m>
                <a:r>
                  <a:rPr lang="en-US" altLang="zh-CN" dirty="0"/>
                  <a:t>——</a:t>
                </a:r>
                <a:r>
                  <a:rPr lang="zh-CN" altLang="en-US" dirty="0"/>
                  <a:t>退化图像</a:t>
                </a:r>
                <a:endParaRPr lang="en-US" altLang="zh-CN" dirty="0"/>
              </a:p>
              <a:p>
                <a:pPr marL="285750" indent="-285750">
                  <a:buFont typeface="Arial" panose="020B0604020202020204" pitchFamily="34" charset="0"/>
                  <a:buChar char="•"/>
                </a:pPr>
                <a14:m>
                  <m:oMath xmlns:m="http://schemas.openxmlformats.org/officeDocument/2006/math">
                    <m:r>
                      <a:rPr lang="en-US" altLang="zh-CN" sz="1800" b="0" i="1" dirty="0" smtClean="0">
                        <a:latin typeface="Cambria Math" panose="02040503050406030204" pitchFamily="18" charset="0"/>
                      </a:rPr>
                      <m:t>h</m:t>
                    </m:r>
                    <m:d>
                      <m:dPr>
                        <m:ctrlPr>
                          <a:rPr lang="en-US" altLang="zh-CN" sz="1800" b="0" i="1" dirty="0" smtClean="0">
                            <a:latin typeface="Cambria Math" panose="02040503050406030204" pitchFamily="18" charset="0"/>
                          </a:rPr>
                        </m:ctrlPr>
                      </m:dPr>
                      <m:e>
                        <m:r>
                          <a:rPr lang="en-US" altLang="zh-CN" sz="1800" b="0" i="1" dirty="0" smtClean="0">
                            <a:latin typeface="Cambria Math" panose="02040503050406030204" pitchFamily="18" charset="0"/>
                          </a:rPr>
                          <m:t>𝑥</m:t>
                        </m:r>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𝑦</m:t>
                        </m:r>
                      </m:e>
                    </m:d>
                  </m:oMath>
                </a14:m>
                <a:r>
                  <a:rPr lang="en-US" altLang="zh-CN" dirty="0"/>
                  <a:t>——</a:t>
                </a:r>
                <a:r>
                  <a:rPr lang="zh-CN" altLang="en-US" dirty="0"/>
                  <a:t>退化函数</a:t>
                </a:r>
                <a:endParaRPr lang="en-US" altLang="zh-CN" dirty="0"/>
              </a:p>
              <a:p>
                <a:pPr marL="285750" indent="-285750">
                  <a:buFont typeface="Arial" panose="020B0604020202020204" pitchFamily="34" charset="0"/>
                  <a:buChar char="•"/>
                </a:pPr>
                <a:r>
                  <a:rPr lang="en-US" altLang="zh-CN" sz="1800" dirty="0"/>
                  <a:t>ƞ</a:t>
                </a:r>
                <a14:m>
                  <m:oMath xmlns:m="http://schemas.openxmlformats.org/officeDocument/2006/math">
                    <m:d>
                      <m:dPr>
                        <m:ctrlPr>
                          <a:rPr lang="en-US" altLang="zh-CN" sz="180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e>
                    </m:d>
                  </m:oMath>
                </a14:m>
                <a:r>
                  <a:rPr lang="en-US" altLang="zh-CN" dirty="0"/>
                  <a:t>——</a:t>
                </a:r>
                <a:r>
                  <a:rPr lang="zh-CN" altLang="en-US" dirty="0"/>
                  <a:t>加性噪声</a:t>
                </a:r>
                <a:endParaRPr lang="en-US" altLang="zh-CN" dirty="0"/>
              </a:p>
            </p:txBody>
          </p:sp>
        </mc:Choice>
        <mc:Fallback xmlns="">
          <p:sp>
            <p:nvSpPr>
              <p:cNvPr id="5" name="文本框 4">
                <a:extLst>
                  <a:ext uri="{FF2B5EF4-FFF2-40B4-BE49-F238E27FC236}">
                    <a16:creationId xmlns:a16="http://schemas.microsoft.com/office/drawing/2014/main" id="{145AC6BB-0EAE-4962-B8BC-2D04F4B85511}"/>
                  </a:ext>
                </a:extLst>
              </p:cNvPr>
              <p:cNvSpPr txBox="1">
                <a:spLocks noRot="1" noChangeAspect="1" noMove="1" noResize="1" noEditPoints="1" noAdjustHandles="1" noChangeArrowheads="1" noChangeShapeType="1" noTextEdit="1"/>
              </p:cNvSpPr>
              <p:nvPr/>
            </p:nvSpPr>
            <p:spPr>
              <a:xfrm>
                <a:off x="8860767" y="5135517"/>
                <a:ext cx="3952875" cy="1477328"/>
              </a:xfrm>
              <a:prstGeom prst="rect">
                <a:avLst/>
              </a:prstGeom>
              <a:blipFill>
                <a:blip r:embed="rId3"/>
                <a:stretch>
                  <a:fillRect l="-1080" t="-2058" b="-5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BE8530A-1D85-42B6-A76C-70F036AB0BB8}"/>
                  </a:ext>
                </a:extLst>
              </p:cNvPr>
              <p:cNvSpPr txBox="1"/>
              <p:nvPr/>
            </p:nvSpPr>
            <p:spPr>
              <a:xfrm>
                <a:off x="1990725" y="4172230"/>
                <a:ext cx="8700770" cy="707886"/>
              </a:xfrm>
              <a:prstGeom prst="rect">
                <a:avLst/>
              </a:prstGeom>
              <a:noFill/>
            </p:spPr>
            <p:txBody>
              <a:bodyPr wrap="square">
                <a:spAutoFit/>
              </a:bodyPr>
              <a:lstStyle/>
              <a:p>
                <a14:m>
                  <m:oMath xmlns:m="http://schemas.openxmlformats.org/officeDocument/2006/math">
                    <m:r>
                      <a:rPr lang="en-US" altLang="zh-CN" sz="4000" b="1" i="1" smtClean="0">
                        <a:latin typeface="Cambria Math" panose="02040503050406030204" pitchFamily="18" charset="0"/>
                      </a:rPr>
                      <m:t>𝑮</m:t>
                    </m:r>
                    <m:r>
                      <a:rPr lang="en-US" altLang="zh-CN" sz="4000" b="1" i="1" smtClean="0">
                        <a:latin typeface="Cambria Math" panose="02040503050406030204" pitchFamily="18" charset="0"/>
                      </a:rPr>
                      <m:t>(</m:t>
                    </m:r>
                    <m:r>
                      <a:rPr lang="zh-CN" altLang="en-US" sz="4000" b="1" i="1" smtClean="0">
                        <a:latin typeface="Cambria Math" panose="02040503050406030204" pitchFamily="18" charset="0"/>
                      </a:rPr>
                      <m:t>𝝁</m:t>
                    </m:r>
                    <m:r>
                      <a:rPr lang="en-US" altLang="zh-CN" sz="4000" b="1" i="1" smtClean="0">
                        <a:latin typeface="Cambria Math" panose="02040503050406030204" pitchFamily="18" charset="0"/>
                      </a:rPr>
                      <m:t>,</m:t>
                    </m:r>
                    <m:r>
                      <a:rPr lang="zh-CN" altLang="en-US" sz="4000" b="1" i="1" smtClean="0">
                        <a:latin typeface="Cambria Math" panose="02040503050406030204" pitchFamily="18" charset="0"/>
                      </a:rPr>
                      <m:t>𝝑</m:t>
                    </m:r>
                    <m:r>
                      <a:rPr lang="en-US" altLang="zh-CN" sz="4000" b="1" i="1" smtClean="0">
                        <a:latin typeface="Cambria Math" panose="02040503050406030204" pitchFamily="18" charset="0"/>
                      </a:rPr>
                      <m:t>)</m:t>
                    </m:r>
                  </m:oMath>
                </a14:m>
                <a:r>
                  <a:rPr lang="en-US" altLang="zh-CN" sz="4000" b="1" dirty="0"/>
                  <a:t>=</a:t>
                </a:r>
                <a14:m>
                  <m:oMath xmlns:m="http://schemas.openxmlformats.org/officeDocument/2006/math">
                    <m:r>
                      <a:rPr lang="en-US" altLang="zh-CN" sz="4000" b="1" i="0" dirty="0" smtClean="0">
                        <a:latin typeface="Cambria Math" panose="02040503050406030204" pitchFamily="18" charset="0"/>
                      </a:rPr>
                      <m:t>   </m:t>
                    </m:r>
                    <m:r>
                      <a:rPr lang="en-US" altLang="zh-CN" sz="4000" b="1" i="1" dirty="0" smtClean="0">
                        <a:latin typeface="Cambria Math" panose="02040503050406030204" pitchFamily="18" charset="0"/>
                      </a:rPr>
                      <m:t>𝑯</m:t>
                    </m:r>
                    <m:r>
                      <a:rPr lang="en-US" altLang="zh-CN" sz="4000" b="1" i="1">
                        <a:latin typeface="Cambria Math" panose="02040503050406030204" pitchFamily="18" charset="0"/>
                      </a:rPr>
                      <m:t>(</m:t>
                    </m:r>
                    <m:r>
                      <a:rPr lang="zh-CN" altLang="en-US" sz="4000" b="1" i="1">
                        <a:latin typeface="Cambria Math" panose="02040503050406030204" pitchFamily="18" charset="0"/>
                      </a:rPr>
                      <m:t>𝝁</m:t>
                    </m:r>
                    <m:r>
                      <a:rPr lang="en-US" altLang="zh-CN" sz="4000" b="1" i="1">
                        <a:latin typeface="Cambria Math" panose="02040503050406030204" pitchFamily="18" charset="0"/>
                      </a:rPr>
                      <m:t>,</m:t>
                    </m:r>
                    <m:r>
                      <a:rPr lang="zh-CN" altLang="en-US" sz="4000" b="1" i="1">
                        <a:latin typeface="Cambria Math" panose="02040503050406030204" pitchFamily="18" charset="0"/>
                      </a:rPr>
                      <m:t>𝝑</m:t>
                    </m:r>
                    <m:r>
                      <a:rPr lang="en-US" altLang="zh-CN" sz="4000" b="1" i="1">
                        <a:latin typeface="Cambria Math" panose="02040503050406030204" pitchFamily="18" charset="0"/>
                      </a:rPr>
                      <m:t>)</m:t>
                    </m:r>
                    <m:r>
                      <m:rPr>
                        <m:nor/>
                      </m:rPr>
                      <a:rPr lang="en-US" altLang="zh-CN" sz="4000" b="1" i="0" smtClean="0">
                        <a:latin typeface="Cambria Math" panose="02040503050406030204" pitchFamily="18" charset="0"/>
                      </a:rPr>
                      <m:t>  </m:t>
                    </m:r>
                    <m:r>
                      <m:rPr>
                        <m:nor/>
                      </m:rPr>
                      <a:rPr lang="en-US" altLang="zh-CN" sz="4000" b="1" i="0" smtClean="0">
                        <a:latin typeface="Cambria Math" panose="02040503050406030204" pitchFamily="18" charset="0"/>
                      </a:rPr>
                      <m:t>F</m:t>
                    </m:r>
                    <m:r>
                      <a:rPr lang="en-US" altLang="zh-CN" sz="4000" b="1" i="1">
                        <a:latin typeface="Cambria Math" panose="02040503050406030204" pitchFamily="18" charset="0"/>
                      </a:rPr>
                      <m:t>(</m:t>
                    </m:r>
                    <m:r>
                      <a:rPr lang="zh-CN" altLang="en-US" sz="4000" b="1" i="1">
                        <a:latin typeface="Cambria Math" panose="02040503050406030204" pitchFamily="18" charset="0"/>
                      </a:rPr>
                      <m:t>𝝁</m:t>
                    </m:r>
                    <m:r>
                      <a:rPr lang="en-US" altLang="zh-CN" sz="4000" b="1" i="1">
                        <a:latin typeface="Cambria Math" panose="02040503050406030204" pitchFamily="18" charset="0"/>
                      </a:rPr>
                      <m:t>,</m:t>
                    </m:r>
                    <m:r>
                      <a:rPr lang="zh-CN" altLang="en-US" sz="4000" b="1" i="1">
                        <a:latin typeface="Cambria Math" panose="02040503050406030204" pitchFamily="18" charset="0"/>
                      </a:rPr>
                      <m:t>𝝑</m:t>
                    </m:r>
                    <m:r>
                      <a:rPr lang="en-US" altLang="zh-CN" sz="4000" b="1" i="1">
                        <a:latin typeface="Cambria Math" panose="02040503050406030204" pitchFamily="18" charset="0"/>
                      </a:rPr>
                      <m:t>)</m:t>
                    </m:r>
                  </m:oMath>
                </a14:m>
                <a:r>
                  <a:rPr lang="en-US" altLang="zh-CN" sz="4000" b="1" dirty="0"/>
                  <a:t>  +</a:t>
                </a:r>
                <a14:m>
                  <m:oMath xmlns:m="http://schemas.openxmlformats.org/officeDocument/2006/math">
                    <m:r>
                      <a:rPr lang="en-US" altLang="zh-CN" sz="4000" b="1" i="0" smtClean="0">
                        <a:latin typeface="Cambria Math" panose="02040503050406030204" pitchFamily="18" charset="0"/>
                      </a:rPr>
                      <m:t>   </m:t>
                    </m:r>
                    <m:r>
                      <a:rPr lang="en-US" altLang="zh-CN" sz="4000" b="1" i="1">
                        <a:latin typeface="Cambria Math" panose="02040503050406030204" pitchFamily="18" charset="0"/>
                      </a:rPr>
                      <m:t>𝐍</m:t>
                    </m:r>
                    <m:r>
                      <a:rPr lang="en-US" altLang="zh-CN" sz="4000" b="1" i="1">
                        <a:latin typeface="Cambria Math" panose="02040503050406030204" pitchFamily="18" charset="0"/>
                      </a:rPr>
                      <m:t>(</m:t>
                    </m:r>
                    <m:r>
                      <a:rPr lang="zh-CN" altLang="en-US" sz="4000" b="1" i="1">
                        <a:latin typeface="Cambria Math" panose="02040503050406030204" pitchFamily="18" charset="0"/>
                      </a:rPr>
                      <m:t>𝝁</m:t>
                    </m:r>
                    <m:r>
                      <a:rPr lang="en-US" altLang="zh-CN" sz="4000" b="1" i="1">
                        <a:latin typeface="Cambria Math" panose="02040503050406030204" pitchFamily="18" charset="0"/>
                      </a:rPr>
                      <m:t>,</m:t>
                    </m:r>
                    <m:r>
                      <a:rPr lang="zh-CN" altLang="en-US" sz="4000" b="1" i="1">
                        <a:latin typeface="Cambria Math" panose="02040503050406030204" pitchFamily="18" charset="0"/>
                      </a:rPr>
                      <m:t>𝝑</m:t>
                    </m:r>
                    <m:r>
                      <a:rPr lang="en-US" altLang="zh-CN" sz="4000" b="1" i="1">
                        <a:latin typeface="Cambria Math" panose="02040503050406030204" pitchFamily="18" charset="0"/>
                      </a:rPr>
                      <m:t>)</m:t>
                    </m:r>
                  </m:oMath>
                </a14:m>
                <a:endParaRPr lang="zh-CN" altLang="en-US" sz="4000" b="1" dirty="0"/>
              </a:p>
            </p:txBody>
          </p:sp>
        </mc:Choice>
        <mc:Fallback xmlns="">
          <p:sp>
            <p:nvSpPr>
              <p:cNvPr id="7" name="文本框 6">
                <a:extLst>
                  <a:ext uri="{FF2B5EF4-FFF2-40B4-BE49-F238E27FC236}">
                    <a16:creationId xmlns:a16="http://schemas.microsoft.com/office/drawing/2014/main" id="{CBE8530A-1D85-42B6-A76C-70F036AB0BB8}"/>
                  </a:ext>
                </a:extLst>
              </p:cNvPr>
              <p:cNvSpPr txBox="1">
                <a:spLocks noRot="1" noChangeAspect="1" noMove="1" noResize="1" noEditPoints="1" noAdjustHandles="1" noChangeArrowheads="1" noChangeShapeType="1" noTextEdit="1"/>
              </p:cNvSpPr>
              <p:nvPr/>
            </p:nvSpPr>
            <p:spPr>
              <a:xfrm>
                <a:off x="1990725" y="4172230"/>
                <a:ext cx="8700770" cy="707886"/>
              </a:xfrm>
              <a:prstGeom prst="rect">
                <a:avLst/>
              </a:prstGeom>
              <a:blipFill>
                <a:blip r:embed="rId4"/>
                <a:stretch>
                  <a:fillRect t="-15385" b="-35043"/>
                </a:stretch>
              </a:blipFill>
            </p:spPr>
            <p:txBody>
              <a:bodyPr/>
              <a:lstStyle/>
              <a:p>
                <a:r>
                  <a:rPr lang="zh-CN" altLang="en-US">
                    <a:noFill/>
                  </a:rPr>
                  <a:t> </a:t>
                </a:r>
              </a:p>
            </p:txBody>
          </p:sp>
        </mc:Fallback>
      </mc:AlternateContent>
      <p:sp>
        <p:nvSpPr>
          <p:cNvPr id="8" name="箭头: 下 7">
            <a:extLst>
              <a:ext uri="{FF2B5EF4-FFF2-40B4-BE49-F238E27FC236}">
                <a16:creationId xmlns:a16="http://schemas.microsoft.com/office/drawing/2014/main" id="{673858E0-D8CE-466D-A072-86709F410169}"/>
              </a:ext>
            </a:extLst>
          </p:cNvPr>
          <p:cNvSpPr/>
          <p:nvPr/>
        </p:nvSpPr>
        <p:spPr>
          <a:xfrm>
            <a:off x="4642440" y="3444646"/>
            <a:ext cx="247650"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683423F-D5FD-4FA2-A750-2628513250D4}"/>
              </a:ext>
            </a:extLst>
          </p:cNvPr>
          <p:cNvSpPr txBox="1"/>
          <p:nvPr/>
        </p:nvSpPr>
        <p:spPr>
          <a:xfrm>
            <a:off x="5305424" y="3546828"/>
            <a:ext cx="3867150" cy="369332"/>
          </a:xfrm>
          <a:prstGeom prst="rect">
            <a:avLst/>
          </a:prstGeom>
          <a:noFill/>
        </p:spPr>
        <p:txBody>
          <a:bodyPr wrap="square" rtlCol="0">
            <a:spAutoFit/>
          </a:bodyPr>
          <a:lstStyle/>
          <a:p>
            <a:r>
              <a:rPr lang="zh-CN" altLang="en-US" dirty="0"/>
              <a:t>傅里叶变换</a:t>
            </a:r>
          </a:p>
        </p:txBody>
      </p:sp>
    </p:spTree>
    <p:extLst>
      <p:ext uri="{BB962C8B-B14F-4D97-AF65-F5344CB8AC3E}">
        <p14:creationId xmlns:p14="http://schemas.microsoft.com/office/powerpoint/2010/main" val="1723653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sp>
        <p:nvSpPr>
          <p:cNvPr id="10" name="文本框 9">
            <a:extLst>
              <a:ext uri="{FF2B5EF4-FFF2-40B4-BE49-F238E27FC236}">
                <a16:creationId xmlns:a16="http://schemas.microsoft.com/office/drawing/2014/main" id="{FFD86963-4ED8-4DB5-9747-0BA3AE22693C}"/>
              </a:ext>
            </a:extLst>
          </p:cNvPr>
          <p:cNvSpPr txBox="1"/>
          <p:nvPr/>
        </p:nvSpPr>
        <p:spPr>
          <a:xfrm>
            <a:off x="752475" y="1688682"/>
            <a:ext cx="6000750" cy="430887"/>
          </a:xfrm>
          <a:prstGeom prst="rect">
            <a:avLst/>
          </a:prstGeom>
          <a:noFill/>
        </p:spPr>
        <p:txBody>
          <a:bodyPr wrap="square" rtlCol="0">
            <a:spAutoFit/>
          </a:bodyPr>
          <a:lstStyle/>
          <a:p>
            <a:r>
              <a:rPr lang="zh-CN" altLang="en-US" sz="2200" b="1" dirty="0">
                <a:latin typeface="+mn-ea"/>
              </a:rPr>
              <a:t>（</a:t>
            </a:r>
            <a:r>
              <a:rPr lang="en-US" altLang="zh-CN" sz="2200" b="1" dirty="0">
                <a:latin typeface="+mn-ea"/>
              </a:rPr>
              <a:t>1</a:t>
            </a:r>
            <a:r>
              <a:rPr lang="zh-CN" altLang="en-US" sz="2200" b="1" dirty="0">
                <a:latin typeface="+mn-ea"/>
              </a:rPr>
              <a:t>）不考虑</a:t>
            </a:r>
            <a:r>
              <a:rPr lang="zh-CN" altLang="en-US" sz="2200" b="1" dirty="0">
                <a:solidFill>
                  <a:srgbClr val="FF0000"/>
                </a:solidFill>
                <a:latin typeface="+mn-ea"/>
              </a:rPr>
              <a:t>退化函数</a:t>
            </a:r>
            <a:r>
              <a:rPr lang="zh-CN" altLang="en-US" sz="2200" b="1" dirty="0"/>
              <a:t>图像退化模型简化为：</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F4D0A46-AEBB-4B1F-93F8-27CA2E3EEA49}"/>
                  </a:ext>
                </a:extLst>
              </p:cNvPr>
              <p:cNvSpPr txBox="1"/>
              <p:nvPr/>
            </p:nvSpPr>
            <p:spPr>
              <a:xfrm>
                <a:off x="1976596" y="2979009"/>
                <a:ext cx="7934007" cy="861774"/>
              </a:xfrm>
              <a:prstGeom prst="rect">
                <a:avLst/>
              </a:prstGeom>
              <a:noFill/>
            </p:spPr>
            <p:txBody>
              <a:bodyPr wrap="square">
                <a:spAutoFit/>
              </a:bodyPr>
              <a:lstStyle/>
              <a:p>
                <a14:m>
                  <m:oMath xmlns:m="http://schemas.openxmlformats.org/officeDocument/2006/math">
                    <m:r>
                      <a:rPr lang="en-US" altLang="zh-CN" sz="5000" b="1" i="1" smtClean="0">
                        <a:latin typeface="Cambria Math" panose="02040503050406030204" pitchFamily="18" charset="0"/>
                      </a:rPr>
                      <m:t>𝒈</m:t>
                    </m:r>
                    <m:d>
                      <m:dPr>
                        <m:ctrlPr>
                          <a:rPr lang="en-US" altLang="zh-CN" sz="5000" b="1" i="1" smtClean="0">
                            <a:latin typeface="Cambria Math" panose="02040503050406030204" pitchFamily="18" charset="0"/>
                          </a:rPr>
                        </m:ctrlPr>
                      </m:dPr>
                      <m:e>
                        <m:r>
                          <a:rPr lang="en-US" altLang="zh-CN" sz="5000" b="1" i="1" smtClean="0">
                            <a:latin typeface="Cambria Math" panose="02040503050406030204" pitchFamily="18" charset="0"/>
                          </a:rPr>
                          <m:t>𝒙</m:t>
                        </m:r>
                        <m:r>
                          <a:rPr lang="en-US" altLang="zh-CN" sz="5000" b="1" i="1" smtClean="0">
                            <a:latin typeface="Cambria Math" panose="02040503050406030204" pitchFamily="18" charset="0"/>
                          </a:rPr>
                          <m:t>,</m:t>
                        </m:r>
                        <m:r>
                          <a:rPr lang="en-US" altLang="zh-CN" sz="5000" b="1" i="1" smtClean="0">
                            <a:latin typeface="Cambria Math" panose="02040503050406030204" pitchFamily="18" charset="0"/>
                          </a:rPr>
                          <m:t>𝒚</m:t>
                        </m:r>
                      </m:e>
                    </m:d>
                  </m:oMath>
                </a14:m>
                <a:r>
                  <a:rPr lang="en-US" altLang="zh-CN" sz="5000" b="1" dirty="0"/>
                  <a:t>=</a:t>
                </a:r>
                <a14:m>
                  <m:oMath xmlns:m="http://schemas.openxmlformats.org/officeDocument/2006/math">
                    <m:r>
                      <a:rPr lang="en-US" altLang="zh-CN" sz="5000" b="1" i="0" dirty="0" smtClean="0">
                        <a:latin typeface="Cambria Math" panose="02040503050406030204" pitchFamily="18" charset="0"/>
                      </a:rPr>
                      <m:t>   </m:t>
                    </m:r>
                    <m:r>
                      <a:rPr lang="en-US" altLang="zh-CN" sz="5000" b="1" i="1" dirty="0" smtClean="0">
                        <a:latin typeface="Cambria Math" panose="02040503050406030204" pitchFamily="18" charset="0"/>
                      </a:rPr>
                      <m:t>𝒇</m:t>
                    </m:r>
                    <m:d>
                      <m:dPr>
                        <m:ctrlPr>
                          <a:rPr lang="en-US" altLang="zh-CN" sz="5000" b="1" i="1" dirty="0" smtClean="0">
                            <a:latin typeface="Cambria Math" panose="02040503050406030204" pitchFamily="18" charset="0"/>
                          </a:rPr>
                        </m:ctrlPr>
                      </m:dPr>
                      <m:e>
                        <m:r>
                          <a:rPr lang="en-US" altLang="zh-CN" sz="5000" b="1" i="1" dirty="0" smtClean="0">
                            <a:latin typeface="Cambria Math" panose="02040503050406030204" pitchFamily="18" charset="0"/>
                          </a:rPr>
                          <m:t>𝒙</m:t>
                        </m:r>
                        <m:r>
                          <a:rPr lang="en-US" altLang="zh-CN" sz="5000" b="1" i="1" dirty="0" smtClean="0">
                            <a:latin typeface="Cambria Math" panose="02040503050406030204" pitchFamily="18" charset="0"/>
                          </a:rPr>
                          <m:t>,</m:t>
                        </m:r>
                        <m:r>
                          <a:rPr lang="en-US" altLang="zh-CN" sz="5000" b="1" i="1" dirty="0" smtClean="0">
                            <a:latin typeface="Cambria Math" panose="02040503050406030204" pitchFamily="18" charset="0"/>
                          </a:rPr>
                          <m:t>𝒚</m:t>
                        </m:r>
                      </m:e>
                    </m:d>
                  </m:oMath>
                </a14:m>
                <a:r>
                  <a:rPr lang="en-US" altLang="zh-CN" sz="5000" b="1" dirty="0"/>
                  <a:t>  +  ƞ</a:t>
                </a:r>
                <a14:m>
                  <m:oMath xmlns:m="http://schemas.openxmlformats.org/officeDocument/2006/math">
                    <m:d>
                      <m:dPr>
                        <m:ctrlPr>
                          <a:rPr lang="en-US" altLang="zh-CN" sz="5000" b="1" i="1" smtClean="0">
                            <a:latin typeface="Cambria Math" panose="02040503050406030204" pitchFamily="18" charset="0"/>
                          </a:rPr>
                        </m:ctrlPr>
                      </m:dPr>
                      <m:e>
                        <m:r>
                          <a:rPr lang="en-US" altLang="zh-CN" sz="5000" b="1" i="1" smtClean="0">
                            <a:latin typeface="Cambria Math" panose="02040503050406030204" pitchFamily="18" charset="0"/>
                          </a:rPr>
                          <m:t>𝒙</m:t>
                        </m:r>
                        <m:r>
                          <a:rPr lang="en-US" altLang="zh-CN" sz="5000" b="1" i="1" smtClean="0">
                            <a:latin typeface="Cambria Math" panose="02040503050406030204" pitchFamily="18" charset="0"/>
                          </a:rPr>
                          <m:t>,</m:t>
                        </m:r>
                        <m:r>
                          <a:rPr lang="en-US" altLang="zh-CN" sz="5000" b="1" i="1" smtClean="0">
                            <a:latin typeface="Cambria Math" panose="02040503050406030204" pitchFamily="18" charset="0"/>
                          </a:rPr>
                          <m:t>𝒚</m:t>
                        </m:r>
                      </m:e>
                    </m:d>
                  </m:oMath>
                </a14:m>
                <a:endParaRPr lang="zh-CN" altLang="en-US" sz="5000" b="1" dirty="0"/>
              </a:p>
            </p:txBody>
          </p:sp>
        </mc:Choice>
        <mc:Fallback xmlns="">
          <p:sp>
            <p:nvSpPr>
              <p:cNvPr id="12" name="文本框 11">
                <a:extLst>
                  <a:ext uri="{FF2B5EF4-FFF2-40B4-BE49-F238E27FC236}">
                    <a16:creationId xmlns:a16="http://schemas.microsoft.com/office/drawing/2014/main" id="{8F4D0A46-AEBB-4B1F-93F8-27CA2E3EEA49}"/>
                  </a:ext>
                </a:extLst>
              </p:cNvPr>
              <p:cNvSpPr txBox="1">
                <a:spLocks noRot="1" noChangeAspect="1" noMove="1" noResize="1" noEditPoints="1" noAdjustHandles="1" noChangeArrowheads="1" noChangeShapeType="1" noTextEdit="1"/>
              </p:cNvSpPr>
              <p:nvPr/>
            </p:nvSpPr>
            <p:spPr>
              <a:xfrm>
                <a:off x="1976596" y="2979009"/>
                <a:ext cx="7934007" cy="861774"/>
              </a:xfrm>
              <a:prstGeom prst="rect">
                <a:avLst/>
              </a:prstGeom>
              <a:blipFill>
                <a:blip r:embed="rId2"/>
                <a:stretch>
                  <a:fillRect t="-17730" b="-38298"/>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DDFAEBD5-4999-4F1C-9967-9C2229315C9F}"/>
              </a:ext>
            </a:extLst>
          </p:cNvPr>
          <p:cNvSpPr txBox="1"/>
          <p:nvPr/>
        </p:nvSpPr>
        <p:spPr>
          <a:xfrm>
            <a:off x="1831975" y="4923743"/>
            <a:ext cx="4467225" cy="707886"/>
          </a:xfrm>
          <a:prstGeom prst="rect">
            <a:avLst/>
          </a:prstGeom>
          <a:noFill/>
        </p:spPr>
        <p:txBody>
          <a:bodyPr wrap="square" rtlCol="0">
            <a:spAutoFit/>
          </a:bodyPr>
          <a:lstStyle/>
          <a:p>
            <a:r>
              <a:rPr lang="zh-CN" altLang="en-US" sz="2000" dirty="0"/>
              <a:t>成为单纯的图像去噪问题，可以利用空间域滤波等方法解决</a:t>
            </a:r>
          </a:p>
        </p:txBody>
      </p:sp>
    </p:spTree>
    <p:extLst>
      <p:ext uri="{BB962C8B-B14F-4D97-AF65-F5344CB8AC3E}">
        <p14:creationId xmlns:p14="http://schemas.microsoft.com/office/powerpoint/2010/main" val="1409878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sp>
        <p:nvSpPr>
          <p:cNvPr id="10" name="文本框 9">
            <a:extLst>
              <a:ext uri="{FF2B5EF4-FFF2-40B4-BE49-F238E27FC236}">
                <a16:creationId xmlns:a16="http://schemas.microsoft.com/office/drawing/2014/main" id="{FFD86963-4ED8-4DB5-9747-0BA3AE22693C}"/>
              </a:ext>
            </a:extLst>
          </p:cNvPr>
          <p:cNvSpPr txBox="1"/>
          <p:nvPr/>
        </p:nvSpPr>
        <p:spPr>
          <a:xfrm>
            <a:off x="752475" y="1688682"/>
            <a:ext cx="6000750" cy="430887"/>
          </a:xfrm>
          <a:prstGeom prst="rect">
            <a:avLst/>
          </a:prstGeom>
          <a:noFill/>
        </p:spPr>
        <p:txBody>
          <a:bodyPr wrap="square" rtlCol="0">
            <a:spAutoFit/>
          </a:bodyPr>
          <a:lstStyle/>
          <a:p>
            <a:r>
              <a:rPr lang="zh-CN" altLang="en-US" sz="2200" b="1" dirty="0">
                <a:latin typeface="+mn-ea"/>
              </a:rPr>
              <a:t>（</a:t>
            </a:r>
            <a:r>
              <a:rPr lang="en-US" altLang="zh-CN" sz="2200" b="1" dirty="0">
                <a:latin typeface="+mn-ea"/>
              </a:rPr>
              <a:t>2</a:t>
            </a:r>
            <a:r>
              <a:rPr lang="zh-CN" altLang="en-US" sz="2200" b="1" dirty="0">
                <a:latin typeface="+mn-ea"/>
              </a:rPr>
              <a:t>）不考虑</a:t>
            </a:r>
            <a:r>
              <a:rPr lang="zh-CN" altLang="en-US" sz="2200" b="1" dirty="0">
                <a:solidFill>
                  <a:srgbClr val="FF0000"/>
                </a:solidFill>
                <a:latin typeface="+mn-ea"/>
              </a:rPr>
              <a:t>加性噪声</a:t>
            </a:r>
            <a:r>
              <a:rPr lang="zh-CN" altLang="en-US" sz="2200" b="1" dirty="0"/>
              <a:t>图像退化模型简化为</a:t>
            </a:r>
            <a:r>
              <a:rPr lang="zh-CN" altLang="en-US" sz="2000" b="1" dirty="0"/>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7CF9AF-A6EA-4B22-92D7-388E12C504BE}"/>
                  </a:ext>
                </a:extLst>
              </p:cNvPr>
              <p:cNvSpPr txBox="1"/>
              <p:nvPr/>
            </p:nvSpPr>
            <p:spPr>
              <a:xfrm>
                <a:off x="2375059" y="2958550"/>
                <a:ext cx="7441882" cy="861774"/>
              </a:xfrm>
              <a:prstGeom prst="rect">
                <a:avLst/>
              </a:prstGeom>
              <a:noFill/>
            </p:spPr>
            <p:txBody>
              <a:bodyPr wrap="square">
                <a:spAutoFit/>
              </a:bodyPr>
              <a:lstStyle/>
              <a:p>
                <a14:m>
                  <m:oMath xmlns:m="http://schemas.openxmlformats.org/officeDocument/2006/math">
                    <m:r>
                      <a:rPr lang="en-US" altLang="zh-CN" sz="5000" b="1" i="1" smtClean="0">
                        <a:latin typeface="Cambria Math" panose="02040503050406030204" pitchFamily="18" charset="0"/>
                      </a:rPr>
                      <m:t>𝒈</m:t>
                    </m:r>
                    <m:d>
                      <m:dPr>
                        <m:ctrlPr>
                          <a:rPr lang="en-US" altLang="zh-CN" sz="5000" b="1" i="1" smtClean="0">
                            <a:latin typeface="Cambria Math" panose="02040503050406030204" pitchFamily="18" charset="0"/>
                          </a:rPr>
                        </m:ctrlPr>
                      </m:dPr>
                      <m:e>
                        <m:r>
                          <a:rPr lang="en-US" altLang="zh-CN" sz="5000" b="1" i="1" smtClean="0">
                            <a:latin typeface="Cambria Math" panose="02040503050406030204" pitchFamily="18" charset="0"/>
                          </a:rPr>
                          <m:t>𝒙</m:t>
                        </m:r>
                        <m:r>
                          <a:rPr lang="en-US" altLang="zh-CN" sz="5000" b="1" i="1" smtClean="0">
                            <a:latin typeface="Cambria Math" panose="02040503050406030204" pitchFamily="18" charset="0"/>
                          </a:rPr>
                          <m:t>,</m:t>
                        </m:r>
                        <m:r>
                          <a:rPr lang="en-US" altLang="zh-CN" sz="5000" b="1" i="1" smtClean="0">
                            <a:latin typeface="Cambria Math" panose="02040503050406030204" pitchFamily="18" charset="0"/>
                          </a:rPr>
                          <m:t>𝒚</m:t>
                        </m:r>
                      </m:e>
                    </m:d>
                  </m:oMath>
                </a14:m>
                <a:r>
                  <a:rPr lang="en-US" altLang="zh-CN" sz="5000" b="1" dirty="0"/>
                  <a:t>=</a:t>
                </a:r>
                <a14:m>
                  <m:oMath xmlns:m="http://schemas.openxmlformats.org/officeDocument/2006/math">
                    <m:r>
                      <a:rPr lang="en-US" altLang="zh-CN" sz="5000" b="1" i="0" dirty="0" smtClean="0">
                        <a:latin typeface="Cambria Math" panose="02040503050406030204" pitchFamily="18" charset="0"/>
                      </a:rPr>
                      <m:t>   </m:t>
                    </m:r>
                    <m:r>
                      <a:rPr lang="en-US" altLang="zh-CN" sz="5000" b="1" i="1" dirty="0" smtClean="0">
                        <a:latin typeface="Cambria Math" panose="02040503050406030204" pitchFamily="18" charset="0"/>
                      </a:rPr>
                      <m:t>𝒉</m:t>
                    </m:r>
                    <m:d>
                      <m:dPr>
                        <m:ctrlPr>
                          <a:rPr lang="en-US" altLang="zh-CN" sz="5000" b="1" i="1" dirty="0" smtClean="0">
                            <a:latin typeface="Cambria Math" panose="02040503050406030204" pitchFamily="18" charset="0"/>
                          </a:rPr>
                        </m:ctrlPr>
                      </m:dPr>
                      <m:e>
                        <m:r>
                          <a:rPr lang="en-US" altLang="zh-CN" sz="5000" b="1" i="1" dirty="0" smtClean="0">
                            <a:latin typeface="Cambria Math" panose="02040503050406030204" pitchFamily="18" charset="0"/>
                          </a:rPr>
                          <m:t>𝒙</m:t>
                        </m:r>
                        <m:r>
                          <a:rPr lang="en-US" altLang="zh-CN" sz="5000" b="1" i="1" dirty="0" smtClean="0">
                            <a:latin typeface="Cambria Math" panose="02040503050406030204" pitchFamily="18" charset="0"/>
                          </a:rPr>
                          <m:t>,</m:t>
                        </m:r>
                        <m:r>
                          <a:rPr lang="en-US" altLang="zh-CN" sz="5000" b="1" i="1" dirty="0" smtClean="0">
                            <a:latin typeface="Cambria Math" panose="02040503050406030204" pitchFamily="18" charset="0"/>
                          </a:rPr>
                          <m:t>𝒚</m:t>
                        </m:r>
                      </m:e>
                    </m:d>
                  </m:oMath>
                </a14:m>
                <a:r>
                  <a:rPr lang="en-US" altLang="zh-CN" sz="5000" b="1" dirty="0"/>
                  <a:t>*</a:t>
                </a:r>
                <a14:m>
                  <m:oMath xmlns:m="http://schemas.openxmlformats.org/officeDocument/2006/math">
                    <m:r>
                      <a:rPr lang="en-US" altLang="zh-CN" sz="5000" b="1" i="1" dirty="0" smtClean="0">
                        <a:latin typeface="Cambria Math" panose="02040503050406030204" pitchFamily="18" charset="0"/>
                      </a:rPr>
                      <m:t>𝒇</m:t>
                    </m:r>
                    <m:d>
                      <m:dPr>
                        <m:ctrlPr>
                          <a:rPr lang="en-US" altLang="zh-CN" sz="5000" b="1" i="1" dirty="0" smtClean="0">
                            <a:latin typeface="Cambria Math" panose="02040503050406030204" pitchFamily="18" charset="0"/>
                          </a:rPr>
                        </m:ctrlPr>
                      </m:dPr>
                      <m:e>
                        <m:r>
                          <a:rPr lang="en-US" altLang="zh-CN" sz="5000" b="1" i="1" dirty="0" smtClean="0">
                            <a:latin typeface="Cambria Math" panose="02040503050406030204" pitchFamily="18" charset="0"/>
                          </a:rPr>
                          <m:t>𝒙</m:t>
                        </m:r>
                        <m:r>
                          <a:rPr lang="en-US" altLang="zh-CN" sz="5000" b="1" i="1" dirty="0" smtClean="0">
                            <a:latin typeface="Cambria Math" panose="02040503050406030204" pitchFamily="18" charset="0"/>
                          </a:rPr>
                          <m:t>,</m:t>
                        </m:r>
                        <m:r>
                          <a:rPr lang="en-US" altLang="zh-CN" sz="5000" b="1" i="1" dirty="0" smtClean="0">
                            <a:latin typeface="Cambria Math" panose="02040503050406030204" pitchFamily="18" charset="0"/>
                          </a:rPr>
                          <m:t>𝒚</m:t>
                        </m:r>
                      </m:e>
                    </m:d>
                  </m:oMath>
                </a14:m>
                <a:endParaRPr lang="zh-CN" altLang="en-US" sz="5000" dirty="0"/>
              </a:p>
            </p:txBody>
          </p:sp>
        </mc:Choice>
        <mc:Fallback xmlns="">
          <p:sp>
            <p:nvSpPr>
              <p:cNvPr id="5" name="文本框 4">
                <a:extLst>
                  <a:ext uri="{FF2B5EF4-FFF2-40B4-BE49-F238E27FC236}">
                    <a16:creationId xmlns:a16="http://schemas.microsoft.com/office/drawing/2014/main" id="{8B7CF9AF-A6EA-4B22-92D7-388E12C504BE}"/>
                  </a:ext>
                </a:extLst>
              </p:cNvPr>
              <p:cNvSpPr txBox="1">
                <a:spLocks noRot="1" noChangeAspect="1" noMove="1" noResize="1" noEditPoints="1" noAdjustHandles="1" noChangeArrowheads="1" noChangeShapeType="1" noTextEdit="1"/>
              </p:cNvSpPr>
              <p:nvPr/>
            </p:nvSpPr>
            <p:spPr>
              <a:xfrm>
                <a:off x="2375059" y="2958550"/>
                <a:ext cx="7441882" cy="861774"/>
              </a:xfrm>
              <a:prstGeom prst="rect">
                <a:avLst/>
              </a:prstGeom>
              <a:blipFill>
                <a:blip r:embed="rId2"/>
                <a:stretch>
                  <a:fillRect t="-16901" b="-380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5FEC340-6E7D-49B0-87DA-C0DDA8DFD250}"/>
                  </a:ext>
                </a:extLst>
              </p:cNvPr>
              <p:cNvSpPr txBox="1"/>
              <p:nvPr/>
            </p:nvSpPr>
            <p:spPr>
              <a:xfrm>
                <a:off x="1676400" y="4476750"/>
                <a:ext cx="5343525" cy="716222"/>
              </a:xfrm>
              <a:prstGeom prst="rect">
                <a:avLst/>
              </a:prstGeom>
              <a:noFill/>
            </p:spPr>
            <p:txBody>
              <a:bodyPr wrap="square" rtlCol="0">
                <a:spAutoFit/>
              </a:bodyPr>
              <a:lstStyle/>
              <a:p>
                <a:r>
                  <a:rPr lang="zh-CN" altLang="en-US" sz="2000" dirty="0"/>
                  <a:t>可以通过逆滤波解决，即通过傅里叶变化以及阵列除法即可获得恢复后的图像频谱</a:t>
                </a:r>
                <a14:m>
                  <m:oMath xmlns:m="http://schemas.openxmlformats.org/officeDocument/2006/math">
                    <m:acc>
                      <m:accPr>
                        <m:chr m:val="̂"/>
                        <m:ctrlPr>
                          <a:rPr lang="zh-CN" altLang="en-US" sz="2000" i="1" smtClean="0">
                            <a:latin typeface="Cambria Math" panose="02040503050406030204" pitchFamily="18" charset="0"/>
                          </a:rPr>
                        </m:ctrlPr>
                      </m:accPr>
                      <m:e>
                        <m:r>
                          <a:rPr lang="en-US" altLang="zh-CN" sz="2000" b="0" i="1" smtClean="0">
                            <a:latin typeface="Cambria Math" panose="02040503050406030204" pitchFamily="18" charset="0"/>
                          </a:rPr>
                          <m:t>𝐹</m:t>
                        </m:r>
                      </m:e>
                    </m:acc>
                    <m:d>
                      <m:dPr>
                        <m:ctrlPr>
                          <a:rPr lang="en-US" altLang="zh-CN" sz="2000" i="1" smtClean="0">
                            <a:latin typeface="Cambria Math" panose="02040503050406030204" pitchFamily="18" charset="0"/>
                          </a:rPr>
                        </m:ctrlPr>
                      </m:dPr>
                      <m:e>
                        <m:r>
                          <a:rPr lang="zh-CN" altLang="en-US" sz="2000" i="1" smtClean="0">
                            <a:latin typeface="Cambria Math" panose="02040503050406030204" pitchFamily="18" charset="0"/>
                          </a:rPr>
                          <m:t>𝜇</m:t>
                        </m:r>
                        <m:r>
                          <a:rPr lang="zh-CN" altLang="en-US" sz="2000" i="1">
                            <a:latin typeface="Cambria Math" panose="02040503050406030204" pitchFamily="18" charset="0"/>
                          </a:rPr>
                          <m:t>，</m:t>
                        </m:r>
                        <m:r>
                          <a:rPr lang="zh-CN" altLang="en-US" sz="2000" i="1" smtClean="0">
                            <a:latin typeface="Cambria Math" panose="02040503050406030204" pitchFamily="18" charset="0"/>
                          </a:rPr>
                          <m:t>𝜗</m:t>
                        </m:r>
                      </m:e>
                    </m:d>
                  </m:oMath>
                </a14:m>
                <a:endParaRPr lang="zh-CN" altLang="en-US" sz="2000" dirty="0"/>
              </a:p>
            </p:txBody>
          </p:sp>
        </mc:Choice>
        <mc:Fallback xmlns="">
          <p:sp>
            <p:nvSpPr>
              <p:cNvPr id="4" name="文本框 3">
                <a:extLst>
                  <a:ext uri="{FF2B5EF4-FFF2-40B4-BE49-F238E27FC236}">
                    <a16:creationId xmlns:a16="http://schemas.microsoft.com/office/drawing/2014/main" id="{15FEC340-6E7D-49B0-87DA-C0DDA8DFD250}"/>
                  </a:ext>
                </a:extLst>
              </p:cNvPr>
              <p:cNvSpPr txBox="1">
                <a:spLocks noRot="1" noChangeAspect="1" noMove="1" noResize="1" noEditPoints="1" noAdjustHandles="1" noChangeArrowheads="1" noChangeShapeType="1" noTextEdit="1"/>
              </p:cNvSpPr>
              <p:nvPr/>
            </p:nvSpPr>
            <p:spPr>
              <a:xfrm>
                <a:off x="1676400" y="4476750"/>
                <a:ext cx="5343525" cy="716222"/>
              </a:xfrm>
              <a:prstGeom prst="rect">
                <a:avLst/>
              </a:prstGeom>
              <a:blipFill>
                <a:blip r:embed="rId3"/>
                <a:stretch>
                  <a:fillRect l="-1140" t="-4237" b="-144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5732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a:xfrm>
            <a:off x="916066" y="597198"/>
            <a:ext cx="7524549" cy="438389"/>
          </a:xfrm>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r>
              <a:rPr kumimoji="1" lang="en-US" altLang="zh-CN" sz="2400" b="1" dirty="0">
                <a:solidFill>
                  <a:schemeClr val="tx1"/>
                </a:solidFill>
                <a:latin typeface="Microsoft YaHei" panose="020B0503020204020204" pitchFamily="34" charset="-122"/>
                <a:ea typeface="Microsoft YaHei" panose="020B0503020204020204" pitchFamily="34" charset="-122"/>
              </a:rPr>
              <a:t>——</a:t>
            </a:r>
            <a:r>
              <a:rPr kumimoji="1" lang="zh-CN" altLang="en-US" sz="2400" b="1" dirty="0">
                <a:solidFill>
                  <a:schemeClr val="tx1"/>
                </a:solidFill>
                <a:latin typeface="Microsoft YaHei" panose="020B0503020204020204" pitchFamily="34" charset="-122"/>
                <a:ea typeface="Microsoft YaHei" panose="020B0503020204020204" pitchFamily="34" charset="-122"/>
              </a:rPr>
              <a:t>逆滤波</a:t>
            </a:r>
            <a:endParaRPr lang="zh-CN" altLang="en-US" dirty="0"/>
          </a:p>
        </p:txBody>
      </p:sp>
      <p:grpSp>
        <p:nvGrpSpPr>
          <p:cNvPr id="8" name="组合 7"/>
          <p:cNvGrpSpPr/>
          <p:nvPr>
            <p:custDataLst>
              <p:tags r:id="rId2"/>
            </p:custDataLst>
          </p:nvPr>
        </p:nvGrpSpPr>
        <p:grpSpPr>
          <a:xfrm>
            <a:off x="2933065" y="2639696"/>
            <a:ext cx="2089150" cy="1788159"/>
            <a:chOff x="2714620" y="3715606"/>
            <a:chExt cx="2089280" cy="1787986"/>
          </a:xfrm>
        </p:grpSpPr>
        <p:sp>
          <p:nvSpPr>
            <p:cNvPr id="16" name="Oval 36"/>
            <p:cNvSpPr>
              <a:spLocks noChangeArrowheads="1"/>
            </p:cNvSpPr>
            <p:nvPr>
              <p:custDataLst>
                <p:tags r:id="rId11"/>
              </p:custDataLst>
            </p:nvPr>
          </p:nvSpPr>
          <p:spPr bwMode="auto">
            <a:xfrm flipV="1">
              <a:off x="3089720" y="4998472"/>
              <a:ext cx="1533972" cy="505120"/>
            </a:xfrm>
            <a:prstGeom prst="ellipse">
              <a:avLst/>
            </a:prstGeom>
            <a:gradFill>
              <a:gsLst>
                <a:gs pos="0">
                  <a:srgbClr val="BCBCBC"/>
                </a:gs>
                <a:gs pos="100000">
                  <a:srgbClr val="FFFFFF">
                    <a:alpha val="0"/>
                  </a:srgbClr>
                </a:gs>
              </a:gsLst>
              <a:path path="shape">
                <a:fillToRect l="50000" t="50000" r="50000" b="50000"/>
              </a:path>
            </a:gradFill>
            <a:ln>
              <a:noFill/>
            </a:ln>
            <a:effectLst/>
          </p:spPr>
          <p:txBody>
            <a:bodyPr wrap="none" anchor="ctr"/>
            <a:lstStyle>
              <a:lvl1pPr eaLnBrk="0" hangingPunct="0">
                <a:spcBef>
                  <a:spcPct val="20000"/>
                </a:spcBef>
                <a:buChar char="•"/>
                <a:defRPr kumimoji="1" sz="3200">
                  <a:solidFill>
                    <a:srgbClr val="FFFFFF"/>
                  </a:solidFill>
                  <a:latin typeface="Gulim" panose="020B0600000101010101" charset="-127"/>
                  <a:ea typeface="Gulim" panose="020B0600000101010101" charset="-127"/>
                </a:defRPr>
              </a:lvl1pPr>
              <a:lvl2pPr marL="742950" indent="-285750" eaLnBrk="0" hangingPunct="0">
                <a:spcBef>
                  <a:spcPct val="20000"/>
                </a:spcBef>
                <a:buChar char="–"/>
                <a:defRPr kumimoji="1" sz="2800">
                  <a:solidFill>
                    <a:srgbClr val="FFFFFF"/>
                  </a:solidFill>
                  <a:latin typeface="Gulim" panose="020B0600000101010101" charset="-127"/>
                  <a:ea typeface="Gulim" panose="020B0600000101010101" charset="-127"/>
                </a:defRPr>
              </a:lvl2pPr>
              <a:lvl3pPr marL="1143000" indent="-228600" eaLnBrk="0" hangingPunct="0">
                <a:spcBef>
                  <a:spcPct val="20000"/>
                </a:spcBef>
                <a:buChar char="•"/>
                <a:defRPr kumimoji="1" sz="2400">
                  <a:solidFill>
                    <a:srgbClr val="FFFFFF"/>
                  </a:solidFill>
                  <a:latin typeface="Gulim" panose="020B0600000101010101" charset="-127"/>
                  <a:ea typeface="Gulim" panose="020B0600000101010101" charset="-127"/>
                </a:defRPr>
              </a:lvl3pPr>
              <a:lvl4pPr marL="1600200" indent="-228600" eaLnBrk="0" hangingPunct="0">
                <a:spcBef>
                  <a:spcPct val="20000"/>
                </a:spcBef>
                <a:buChar char="–"/>
                <a:defRPr kumimoji="1" sz="2000">
                  <a:solidFill>
                    <a:srgbClr val="FFFFFF"/>
                  </a:solidFill>
                  <a:latin typeface="Gulim" panose="020B0600000101010101" charset="-127"/>
                  <a:ea typeface="Gulim" panose="020B0600000101010101" charset="-127"/>
                </a:defRPr>
              </a:lvl4pPr>
              <a:lvl5pPr marL="2057400" indent="-228600" eaLnBrk="0" hangingPunct="0">
                <a:spcBef>
                  <a:spcPct val="20000"/>
                </a:spcBef>
                <a:buChar char="»"/>
                <a:defRPr kumimoji="1" sz="2000">
                  <a:solidFill>
                    <a:srgbClr val="FFFFFF"/>
                  </a:solidFill>
                  <a:latin typeface="Gulim" panose="020B0600000101010101" charset="-127"/>
                  <a:ea typeface="Gulim" panose="020B0600000101010101" charset="-127"/>
                </a:defRPr>
              </a:lvl5pPr>
              <a:lvl6pPr marL="25146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6pPr>
              <a:lvl7pPr marL="29718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7pPr>
              <a:lvl8pPr marL="34290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8pPr>
              <a:lvl9pPr marL="38862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1" lang="ko-KR" altLang="ko-KR" sz="1800" b="0" i="0" u="none" strike="noStrike" kern="0" cap="none" spc="0" normalizeH="0" baseline="0" noProof="0">
                <a:ln>
                  <a:noFill/>
                </a:ln>
                <a:solidFill>
                  <a:srgbClr val="FFFFFF"/>
                </a:solidFill>
                <a:effectLst/>
                <a:uLnTx/>
                <a:uFillTx/>
                <a:latin typeface="Arial" panose="020B0604020202020204" pitchFamily="34" charset="0"/>
                <a:ea typeface="굴림" charset="0"/>
                <a:cs typeface="+mn-cs"/>
                <a:sym typeface="Arial" panose="020B0604020202020204" pitchFamily="34" charset="0"/>
              </a:endParaRPr>
            </a:p>
          </p:txBody>
        </p:sp>
        <p:sp>
          <p:nvSpPr>
            <p:cNvPr id="17" name="流程图: 延期 6"/>
            <p:cNvSpPr/>
            <p:nvPr>
              <p:custDataLst>
                <p:tags r:id="rId12"/>
              </p:custDataLst>
            </p:nvPr>
          </p:nvSpPr>
          <p:spPr>
            <a:xfrm rot="5400000">
              <a:off x="3096301" y="3723642"/>
              <a:ext cx="1504999" cy="1488926"/>
            </a:xfrm>
            <a:custGeom>
              <a:avLst/>
              <a:gdLst>
                <a:gd name="connsiteX0" fmla="*/ 0 w 740229"/>
                <a:gd name="connsiteY0" fmla="*/ 0 h 740229"/>
                <a:gd name="connsiteX1" fmla="*/ 370115 w 740229"/>
                <a:gd name="connsiteY1" fmla="*/ 0 h 740229"/>
                <a:gd name="connsiteX2" fmla="*/ 740230 w 740229"/>
                <a:gd name="connsiteY2" fmla="*/ 370115 h 740229"/>
                <a:gd name="connsiteX3" fmla="*/ 370115 w 740229"/>
                <a:gd name="connsiteY3" fmla="*/ 740230 h 740229"/>
                <a:gd name="connsiteX4" fmla="*/ 0 w 740229"/>
                <a:gd name="connsiteY4" fmla="*/ 740229 h 740229"/>
                <a:gd name="connsiteX5" fmla="*/ 0 w 740229"/>
                <a:gd name="connsiteY5" fmla="*/ 0 h 740229"/>
                <a:gd name="connsiteX0-1" fmla="*/ 0 w 836024"/>
                <a:gd name="connsiteY0-2" fmla="*/ 0 h 740230"/>
                <a:gd name="connsiteX1-3" fmla="*/ 370115 w 836024"/>
                <a:gd name="connsiteY1-4" fmla="*/ 0 h 740230"/>
                <a:gd name="connsiteX2-5" fmla="*/ 836024 w 836024"/>
                <a:gd name="connsiteY2-6" fmla="*/ 370115 h 740230"/>
                <a:gd name="connsiteX3-7" fmla="*/ 370115 w 836024"/>
                <a:gd name="connsiteY3-8" fmla="*/ 740230 h 740230"/>
                <a:gd name="connsiteX4-9" fmla="*/ 0 w 836024"/>
                <a:gd name="connsiteY4-10" fmla="*/ 740229 h 740230"/>
                <a:gd name="connsiteX5-11" fmla="*/ 0 w 836024"/>
                <a:gd name="connsiteY5-12" fmla="*/ 0 h 740230"/>
                <a:gd name="connsiteX0-13" fmla="*/ 0 w 957944"/>
                <a:gd name="connsiteY0-14" fmla="*/ 0 h 740230"/>
                <a:gd name="connsiteX1-15" fmla="*/ 370115 w 957944"/>
                <a:gd name="connsiteY1-16" fmla="*/ 0 h 740230"/>
                <a:gd name="connsiteX2-17" fmla="*/ 957944 w 957944"/>
                <a:gd name="connsiteY2-18" fmla="*/ 370115 h 740230"/>
                <a:gd name="connsiteX3-19" fmla="*/ 370115 w 957944"/>
                <a:gd name="connsiteY3-20" fmla="*/ 740230 h 740230"/>
                <a:gd name="connsiteX4-21" fmla="*/ 0 w 957944"/>
                <a:gd name="connsiteY4-22" fmla="*/ 740229 h 740230"/>
                <a:gd name="connsiteX5-23" fmla="*/ 0 w 957944"/>
                <a:gd name="connsiteY5-24" fmla="*/ 0 h 740230"/>
                <a:gd name="connsiteX0-25" fmla="*/ 0 w 957944"/>
                <a:gd name="connsiteY0-26" fmla="*/ 0 h 740230"/>
                <a:gd name="connsiteX1-27" fmla="*/ 370115 w 957944"/>
                <a:gd name="connsiteY1-28" fmla="*/ 0 h 740230"/>
                <a:gd name="connsiteX2-29" fmla="*/ 957944 w 957944"/>
                <a:gd name="connsiteY2-30" fmla="*/ 343989 h 740230"/>
                <a:gd name="connsiteX3-31" fmla="*/ 370115 w 957944"/>
                <a:gd name="connsiteY3-32" fmla="*/ 740230 h 740230"/>
                <a:gd name="connsiteX4-33" fmla="*/ 0 w 957944"/>
                <a:gd name="connsiteY4-34" fmla="*/ 740229 h 740230"/>
                <a:gd name="connsiteX5-35" fmla="*/ 0 w 957944"/>
                <a:gd name="connsiteY5-36" fmla="*/ 0 h 740230"/>
                <a:gd name="connsiteX0-37" fmla="*/ 0 w 960074"/>
                <a:gd name="connsiteY0-38" fmla="*/ 0 h 740229"/>
                <a:gd name="connsiteX1-39" fmla="*/ 370115 w 960074"/>
                <a:gd name="connsiteY1-40" fmla="*/ 0 h 740229"/>
                <a:gd name="connsiteX2-41" fmla="*/ 957944 w 960074"/>
                <a:gd name="connsiteY2-42" fmla="*/ 343989 h 740229"/>
                <a:gd name="connsiteX3-43" fmla="*/ 535577 w 960074"/>
                <a:gd name="connsiteY3-44" fmla="*/ 731522 h 740229"/>
                <a:gd name="connsiteX4-45" fmla="*/ 0 w 960074"/>
                <a:gd name="connsiteY4-46" fmla="*/ 740229 h 740229"/>
                <a:gd name="connsiteX5-47" fmla="*/ 0 w 960074"/>
                <a:gd name="connsiteY5-48" fmla="*/ 0 h 740229"/>
                <a:gd name="connsiteX0-49" fmla="*/ 0 w 957951"/>
                <a:gd name="connsiteY0-50" fmla="*/ 0 h 740229"/>
                <a:gd name="connsiteX1-51" fmla="*/ 526872 w 957951"/>
                <a:gd name="connsiteY1-52" fmla="*/ 8708 h 740229"/>
                <a:gd name="connsiteX2-53" fmla="*/ 957944 w 957951"/>
                <a:gd name="connsiteY2-54" fmla="*/ 343989 h 740229"/>
                <a:gd name="connsiteX3-55" fmla="*/ 535577 w 957951"/>
                <a:gd name="connsiteY3-56" fmla="*/ 731522 h 740229"/>
                <a:gd name="connsiteX4-57" fmla="*/ 0 w 957951"/>
                <a:gd name="connsiteY4-58" fmla="*/ 740229 h 740229"/>
                <a:gd name="connsiteX5-59" fmla="*/ 0 w 957951"/>
                <a:gd name="connsiteY5-60" fmla="*/ 0 h 740229"/>
                <a:gd name="connsiteX0-61" fmla="*/ 0 w 957951"/>
                <a:gd name="connsiteY0-62" fmla="*/ 0 h 740229"/>
                <a:gd name="connsiteX1-63" fmla="*/ 526872 w 957951"/>
                <a:gd name="connsiteY1-64" fmla="*/ 8708 h 740229"/>
                <a:gd name="connsiteX2-65" fmla="*/ 957944 w 957951"/>
                <a:gd name="connsiteY2-66" fmla="*/ 361934 h 740229"/>
                <a:gd name="connsiteX3-67" fmla="*/ 535577 w 957951"/>
                <a:gd name="connsiteY3-68" fmla="*/ 731522 h 740229"/>
                <a:gd name="connsiteX4-69" fmla="*/ 0 w 957951"/>
                <a:gd name="connsiteY4-70" fmla="*/ 740229 h 740229"/>
                <a:gd name="connsiteX5-71" fmla="*/ 0 w 957951"/>
                <a:gd name="connsiteY5-72" fmla="*/ 0 h 740229"/>
                <a:gd name="connsiteX0-73" fmla="*/ 0 w 981490"/>
                <a:gd name="connsiteY0-74" fmla="*/ 0 h 740229"/>
                <a:gd name="connsiteX1-75" fmla="*/ 526872 w 981490"/>
                <a:gd name="connsiteY1-76" fmla="*/ 8708 h 740229"/>
                <a:gd name="connsiteX2-77" fmla="*/ 981484 w 981490"/>
                <a:gd name="connsiteY2-78" fmla="*/ 361934 h 740229"/>
                <a:gd name="connsiteX3-79" fmla="*/ 535577 w 981490"/>
                <a:gd name="connsiteY3-80" fmla="*/ 731522 h 740229"/>
                <a:gd name="connsiteX4-81" fmla="*/ 0 w 981490"/>
                <a:gd name="connsiteY4-82" fmla="*/ 740229 h 740229"/>
                <a:gd name="connsiteX5-83" fmla="*/ 0 w 981490"/>
                <a:gd name="connsiteY5-84" fmla="*/ 0 h 740229"/>
              </a:gdLst>
              <a:ahLst/>
              <a:cxnLst>
                <a:cxn ang="0">
                  <a:pos x="connsiteX0-73" y="connsiteY0-74"/>
                </a:cxn>
                <a:cxn ang="0">
                  <a:pos x="connsiteX1-75" y="connsiteY1-76"/>
                </a:cxn>
                <a:cxn ang="0">
                  <a:pos x="connsiteX2-77" y="connsiteY2-78"/>
                </a:cxn>
                <a:cxn ang="0">
                  <a:pos x="connsiteX3-79" y="connsiteY3-80"/>
                </a:cxn>
                <a:cxn ang="0">
                  <a:pos x="connsiteX4-81" y="connsiteY4-82"/>
                </a:cxn>
                <a:cxn ang="0">
                  <a:pos x="connsiteX5-83" y="connsiteY5-84"/>
                </a:cxn>
              </a:cxnLst>
              <a:rect l="l" t="t" r="r" b="b"/>
              <a:pathLst>
                <a:path w="981490" h="740229">
                  <a:moveTo>
                    <a:pt x="0" y="0"/>
                  </a:moveTo>
                  <a:lnTo>
                    <a:pt x="526872" y="8708"/>
                  </a:lnTo>
                  <a:cubicBezTo>
                    <a:pt x="731281" y="8708"/>
                    <a:pt x="980033" y="241465"/>
                    <a:pt x="981484" y="361934"/>
                  </a:cubicBezTo>
                  <a:cubicBezTo>
                    <a:pt x="982935" y="482403"/>
                    <a:pt x="739986" y="731522"/>
                    <a:pt x="535577" y="731522"/>
                  </a:cubicBezTo>
                  <a:lnTo>
                    <a:pt x="0" y="740229"/>
                  </a:lnTo>
                  <a:lnTo>
                    <a:pt x="0" y="0"/>
                  </a:lnTo>
                  <a:close/>
                </a:path>
              </a:pathLst>
            </a:custGeom>
            <a:solidFill>
              <a:srgbClr val="47B6E7">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sym typeface="Arial" panose="020B0604020202020204" pitchFamily="34" charset="0"/>
              </a:endParaRPr>
            </a:p>
          </p:txBody>
        </p:sp>
        <p:sp>
          <p:nvSpPr>
            <p:cNvPr id="18" name="任意多边形 17"/>
            <p:cNvSpPr/>
            <p:nvPr>
              <p:custDataLst>
                <p:tags r:id="rId13"/>
              </p:custDataLst>
            </p:nvPr>
          </p:nvSpPr>
          <p:spPr>
            <a:xfrm flipH="1">
              <a:off x="2714620" y="3973120"/>
              <a:ext cx="2089280" cy="585546"/>
            </a:xfrm>
            <a:custGeom>
              <a:avLst/>
              <a:gdLst>
                <a:gd name="connsiteX0" fmla="*/ 1190896 w 1190896"/>
                <a:gd name="connsiteY0" fmla="*/ 0 h 239486"/>
                <a:gd name="connsiteX1" fmla="*/ 979715 w 1190896"/>
                <a:gd name="connsiteY1" fmla="*/ 0 h 239486"/>
                <a:gd name="connsiteX2" fmla="*/ 211181 w 1190896"/>
                <a:gd name="connsiteY2" fmla="*/ 0 h 239486"/>
                <a:gd name="connsiteX3" fmla="*/ 0 w 1190896"/>
                <a:gd name="connsiteY3" fmla="*/ 0 h 239486"/>
                <a:gd name="connsiteX4" fmla="*/ 119743 w 1190896"/>
                <a:gd name="connsiteY4" fmla="*/ 119743 h 239486"/>
                <a:gd name="connsiteX5" fmla="*/ 0 w 1190896"/>
                <a:gd name="connsiteY5" fmla="*/ 239486 h 239486"/>
                <a:gd name="connsiteX6" fmla="*/ 211181 w 1190896"/>
                <a:gd name="connsiteY6" fmla="*/ 239486 h 239486"/>
                <a:gd name="connsiteX7" fmla="*/ 979715 w 1190896"/>
                <a:gd name="connsiteY7" fmla="*/ 239486 h 239486"/>
                <a:gd name="connsiteX8" fmla="*/ 1190896 w 1190896"/>
                <a:gd name="connsiteY8" fmla="*/ 239486 h 239486"/>
                <a:gd name="connsiteX9" fmla="*/ 1071153 w 1190896"/>
                <a:gd name="connsiteY9" fmla="*/ 119743 h 23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0896" h="239486">
                  <a:moveTo>
                    <a:pt x="1190896" y="0"/>
                  </a:moveTo>
                  <a:lnTo>
                    <a:pt x="979715" y="0"/>
                  </a:lnTo>
                  <a:lnTo>
                    <a:pt x="211181" y="0"/>
                  </a:lnTo>
                  <a:lnTo>
                    <a:pt x="0" y="0"/>
                  </a:lnTo>
                  <a:lnTo>
                    <a:pt x="119743" y="119743"/>
                  </a:lnTo>
                  <a:lnTo>
                    <a:pt x="0" y="239486"/>
                  </a:lnTo>
                  <a:lnTo>
                    <a:pt x="211181" y="239486"/>
                  </a:lnTo>
                  <a:lnTo>
                    <a:pt x="979715" y="239486"/>
                  </a:lnTo>
                  <a:lnTo>
                    <a:pt x="1190896" y="239486"/>
                  </a:lnTo>
                  <a:lnTo>
                    <a:pt x="1071153" y="119743"/>
                  </a:lnTo>
                  <a:close/>
                </a:path>
              </a:pathLst>
            </a:custGeom>
            <a:solidFill>
              <a:srgbClr val="47B6E7"/>
            </a:solidFill>
            <a:ln w="38100" cap="flat" cmpd="sng" algn="ctr">
              <a:solidFill>
                <a:srgbClr val="FFFFFF"/>
              </a:solidFill>
              <a:prstDash val="solid"/>
              <a:miter lim="800000"/>
            </a:ln>
            <a:effectLst/>
          </p:spPr>
          <p:txBody>
            <a:bodyPr rtlCol="0" anchor="ctr">
              <a:normAutofit lnSpcReduction="10000"/>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altLang="zh-CN" sz="1800" b="0" i="0" u="none" strike="noStrike" kern="0" cap="none" spc="0" normalizeH="0" baseline="0" noProof="0" dirty="0">
                  <a:ln>
                    <a:noFill/>
                  </a:ln>
                  <a:solidFill>
                    <a:srgbClr val="FFFFFF"/>
                  </a:solidFill>
                  <a:effectLst/>
                  <a:uLnTx/>
                  <a:uFillTx/>
                  <a:latin typeface="Arial"/>
                  <a:ea typeface="微软雅黑"/>
                  <a:cs typeface="+mn-cs"/>
                  <a:sym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zh-CN" altLang="en-US" sz="1800" b="0" i="0" u="none" strike="noStrike" kern="0" cap="none" spc="0" normalizeH="0" baseline="0" noProof="0" dirty="0">
                  <a:ln>
                    <a:noFill/>
                  </a:ln>
                  <a:solidFill>
                    <a:srgbClr val="FFFFFF"/>
                  </a:solidFill>
                  <a:effectLst/>
                  <a:uLnTx/>
                  <a:uFillTx/>
                  <a:latin typeface="Arial"/>
                  <a:ea typeface="微软雅黑"/>
                  <a:cs typeface="+mn-cs"/>
                  <a:sym typeface="Arial" panose="020B0604020202020204" pitchFamily="34" charset="0"/>
                </a:rPr>
                <a:t>反向推演</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sym typeface="Arial" panose="020B0604020202020204" pitchFamily="34" charset="0"/>
              </a:endParaRPr>
            </a:p>
          </p:txBody>
        </p:sp>
      </p:grpSp>
      <p:grpSp>
        <p:nvGrpSpPr>
          <p:cNvPr id="5" name="组合 4"/>
          <p:cNvGrpSpPr/>
          <p:nvPr>
            <p:custDataLst>
              <p:tags r:id="rId3"/>
            </p:custDataLst>
          </p:nvPr>
        </p:nvGrpSpPr>
        <p:grpSpPr>
          <a:xfrm>
            <a:off x="5269865" y="2639695"/>
            <a:ext cx="2089150" cy="1788160"/>
            <a:chOff x="5051361" y="3715605"/>
            <a:chExt cx="2089280" cy="1787987"/>
          </a:xfrm>
        </p:grpSpPr>
        <p:sp>
          <p:nvSpPr>
            <p:cNvPr id="19" name="Oval 36"/>
            <p:cNvSpPr>
              <a:spLocks noChangeArrowheads="1"/>
            </p:cNvSpPr>
            <p:nvPr>
              <p:custDataLst>
                <p:tags r:id="rId8"/>
              </p:custDataLst>
            </p:nvPr>
          </p:nvSpPr>
          <p:spPr bwMode="auto">
            <a:xfrm flipV="1">
              <a:off x="5336920" y="4998472"/>
              <a:ext cx="1533972" cy="505120"/>
            </a:xfrm>
            <a:prstGeom prst="ellipse">
              <a:avLst/>
            </a:prstGeom>
            <a:gradFill>
              <a:gsLst>
                <a:gs pos="0">
                  <a:srgbClr val="BCBCBC"/>
                </a:gs>
                <a:gs pos="100000">
                  <a:srgbClr val="FFFFFF">
                    <a:alpha val="0"/>
                  </a:srgbClr>
                </a:gs>
              </a:gsLst>
              <a:path path="shape">
                <a:fillToRect l="50000" t="50000" r="50000" b="50000"/>
              </a:path>
            </a:gradFill>
            <a:ln>
              <a:noFill/>
            </a:ln>
            <a:effectLst/>
          </p:spPr>
          <p:txBody>
            <a:bodyPr wrap="none" anchor="ctr"/>
            <a:lstStyle>
              <a:lvl1pPr eaLnBrk="0" hangingPunct="0">
                <a:spcBef>
                  <a:spcPct val="20000"/>
                </a:spcBef>
                <a:buChar char="•"/>
                <a:defRPr kumimoji="1" sz="3200">
                  <a:solidFill>
                    <a:srgbClr val="FFFFFF"/>
                  </a:solidFill>
                  <a:latin typeface="Gulim" panose="020B0600000101010101" charset="-127"/>
                  <a:ea typeface="Gulim" panose="020B0600000101010101" charset="-127"/>
                </a:defRPr>
              </a:lvl1pPr>
              <a:lvl2pPr marL="742950" indent="-285750" eaLnBrk="0" hangingPunct="0">
                <a:spcBef>
                  <a:spcPct val="20000"/>
                </a:spcBef>
                <a:buChar char="–"/>
                <a:defRPr kumimoji="1" sz="2800">
                  <a:solidFill>
                    <a:srgbClr val="FFFFFF"/>
                  </a:solidFill>
                  <a:latin typeface="Gulim" panose="020B0600000101010101" charset="-127"/>
                  <a:ea typeface="Gulim" panose="020B0600000101010101" charset="-127"/>
                </a:defRPr>
              </a:lvl2pPr>
              <a:lvl3pPr marL="1143000" indent="-228600" eaLnBrk="0" hangingPunct="0">
                <a:spcBef>
                  <a:spcPct val="20000"/>
                </a:spcBef>
                <a:buChar char="•"/>
                <a:defRPr kumimoji="1" sz="2400">
                  <a:solidFill>
                    <a:srgbClr val="FFFFFF"/>
                  </a:solidFill>
                  <a:latin typeface="Gulim" panose="020B0600000101010101" charset="-127"/>
                  <a:ea typeface="Gulim" panose="020B0600000101010101" charset="-127"/>
                </a:defRPr>
              </a:lvl3pPr>
              <a:lvl4pPr marL="1600200" indent="-228600" eaLnBrk="0" hangingPunct="0">
                <a:spcBef>
                  <a:spcPct val="20000"/>
                </a:spcBef>
                <a:buChar char="–"/>
                <a:defRPr kumimoji="1" sz="2000">
                  <a:solidFill>
                    <a:srgbClr val="FFFFFF"/>
                  </a:solidFill>
                  <a:latin typeface="Gulim" panose="020B0600000101010101" charset="-127"/>
                  <a:ea typeface="Gulim" panose="020B0600000101010101" charset="-127"/>
                </a:defRPr>
              </a:lvl4pPr>
              <a:lvl5pPr marL="2057400" indent="-228600" eaLnBrk="0" hangingPunct="0">
                <a:spcBef>
                  <a:spcPct val="20000"/>
                </a:spcBef>
                <a:buChar char="»"/>
                <a:defRPr kumimoji="1" sz="2000">
                  <a:solidFill>
                    <a:srgbClr val="FFFFFF"/>
                  </a:solidFill>
                  <a:latin typeface="Gulim" panose="020B0600000101010101" charset="-127"/>
                  <a:ea typeface="Gulim" panose="020B0600000101010101" charset="-127"/>
                </a:defRPr>
              </a:lvl5pPr>
              <a:lvl6pPr marL="25146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6pPr>
              <a:lvl7pPr marL="29718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7pPr>
              <a:lvl8pPr marL="34290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8pPr>
              <a:lvl9pPr marL="38862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1" lang="ko-KR" altLang="ko-KR" sz="1800" b="0" i="0" u="none" strike="noStrike" kern="0" cap="none" spc="0" normalizeH="0" baseline="0" noProof="0">
                <a:ln>
                  <a:noFill/>
                </a:ln>
                <a:solidFill>
                  <a:srgbClr val="FFFFFF"/>
                </a:solidFill>
                <a:effectLst/>
                <a:uLnTx/>
                <a:uFillTx/>
                <a:latin typeface="Arial" panose="020B0604020202020204" pitchFamily="34" charset="0"/>
                <a:ea typeface="굴림" charset="0"/>
                <a:cs typeface="+mn-cs"/>
                <a:sym typeface="Arial" panose="020B0604020202020204" pitchFamily="34" charset="0"/>
              </a:endParaRPr>
            </a:p>
          </p:txBody>
        </p:sp>
        <p:sp>
          <p:nvSpPr>
            <p:cNvPr id="20" name="流程图: 延期 6"/>
            <p:cNvSpPr/>
            <p:nvPr>
              <p:custDataLst>
                <p:tags r:id="rId9"/>
              </p:custDataLst>
            </p:nvPr>
          </p:nvSpPr>
          <p:spPr>
            <a:xfrm rot="5400000">
              <a:off x="5343501" y="3723642"/>
              <a:ext cx="1504999" cy="1488926"/>
            </a:xfrm>
            <a:custGeom>
              <a:avLst/>
              <a:gdLst>
                <a:gd name="connsiteX0" fmla="*/ 0 w 740229"/>
                <a:gd name="connsiteY0" fmla="*/ 0 h 740229"/>
                <a:gd name="connsiteX1" fmla="*/ 370115 w 740229"/>
                <a:gd name="connsiteY1" fmla="*/ 0 h 740229"/>
                <a:gd name="connsiteX2" fmla="*/ 740230 w 740229"/>
                <a:gd name="connsiteY2" fmla="*/ 370115 h 740229"/>
                <a:gd name="connsiteX3" fmla="*/ 370115 w 740229"/>
                <a:gd name="connsiteY3" fmla="*/ 740230 h 740229"/>
                <a:gd name="connsiteX4" fmla="*/ 0 w 740229"/>
                <a:gd name="connsiteY4" fmla="*/ 740229 h 740229"/>
                <a:gd name="connsiteX5" fmla="*/ 0 w 740229"/>
                <a:gd name="connsiteY5" fmla="*/ 0 h 740229"/>
                <a:gd name="connsiteX0-1" fmla="*/ 0 w 836024"/>
                <a:gd name="connsiteY0-2" fmla="*/ 0 h 740230"/>
                <a:gd name="connsiteX1-3" fmla="*/ 370115 w 836024"/>
                <a:gd name="connsiteY1-4" fmla="*/ 0 h 740230"/>
                <a:gd name="connsiteX2-5" fmla="*/ 836024 w 836024"/>
                <a:gd name="connsiteY2-6" fmla="*/ 370115 h 740230"/>
                <a:gd name="connsiteX3-7" fmla="*/ 370115 w 836024"/>
                <a:gd name="connsiteY3-8" fmla="*/ 740230 h 740230"/>
                <a:gd name="connsiteX4-9" fmla="*/ 0 w 836024"/>
                <a:gd name="connsiteY4-10" fmla="*/ 740229 h 740230"/>
                <a:gd name="connsiteX5-11" fmla="*/ 0 w 836024"/>
                <a:gd name="connsiteY5-12" fmla="*/ 0 h 740230"/>
                <a:gd name="connsiteX0-13" fmla="*/ 0 w 957944"/>
                <a:gd name="connsiteY0-14" fmla="*/ 0 h 740230"/>
                <a:gd name="connsiteX1-15" fmla="*/ 370115 w 957944"/>
                <a:gd name="connsiteY1-16" fmla="*/ 0 h 740230"/>
                <a:gd name="connsiteX2-17" fmla="*/ 957944 w 957944"/>
                <a:gd name="connsiteY2-18" fmla="*/ 370115 h 740230"/>
                <a:gd name="connsiteX3-19" fmla="*/ 370115 w 957944"/>
                <a:gd name="connsiteY3-20" fmla="*/ 740230 h 740230"/>
                <a:gd name="connsiteX4-21" fmla="*/ 0 w 957944"/>
                <a:gd name="connsiteY4-22" fmla="*/ 740229 h 740230"/>
                <a:gd name="connsiteX5-23" fmla="*/ 0 w 957944"/>
                <a:gd name="connsiteY5-24" fmla="*/ 0 h 740230"/>
                <a:gd name="connsiteX0-25" fmla="*/ 0 w 957944"/>
                <a:gd name="connsiteY0-26" fmla="*/ 0 h 740230"/>
                <a:gd name="connsiteX1-27" fmla="*/ 370115 w 957944"/>
                <a:gd name="connsiteY1-28" fmla="*/ 0 h 740230"/>
                <a:gd name="connsiteX2-29" fmla="*/ 957944 w 957944"/>
                <a:gd name="connsiteY2-30" fmla="*/ 343989 h 740230"/>
                <a:gd name="connsiteX3-31" fmla="*/ 370115 w 957944"/>
                <a:gd name="connsiteY3-32" fmla="*/ 740230 h 740230"/>
                <a:gd name="connsiteX4-33" fmla="*/ 0 w 957944"/>
                <a:gd name="connsiteY4-34" fmla="*/ 740229 h 740230"/>
                <a:gd name="connsiteX5-35" fmla="*/ 0 w 957944"/>
                <a:gd name="connsiteY5-36" fmla="*/ 0 h 740230"/>
                <a:gd name="connsiteX0-37" fmla="*/ 0 w 960074"/>
                <a:gd name="connsiteY0-38" fmla="*/ 0 h 740229"/>
                <a:gd name="connsiteX1-39" fmla="*/ 370115 w 960074"/>
                <a:gd name="connsiteY1-40" fmla="*/ 0 h 740229"/>
                <a:gd name="connsiteX2-41" fmla="*/ 957944 w 960074"/>
                <a:gd name="connsiteY2-42" fmla="*/ 343989 h 740229"/>
                <a:gd name="connsiteX3-43" fmla="*/ 535577 w 960074"/>
                <a:gd name="connsiteY3-44" fmla="*/ 731522 h 740229"/>
                <a:gd name="connsiteX4-45" fmla="*/ 0 w 960074"/>
                <a:gd name="connsiteY4-46" fmla="*/ 740229 h 740229"/>
                <a:gd name="connsiteX5-47" fmla="*/ 0 w 960074"/>
                <a:gd name="connsiteY5-48" fmla="*/ 0 h 740229"/>
                <a:gd name="connsiteX0-49" fmla="*/ 0 w 957951"/>
                <a:gd name="connsiteY0-50" fmla="*/ 0 h 740229"/>
                <a:gd name="connsiteX1-51" fmla="*/ 526872 w 957951"/>
                <a:gd name="connsiteY1-52" fmla="*/ 8708 h 740229"/>
                <a:gd name="connsiteX2-53" fmla="*/ 957944 w 957951"/>
                <a:gd name="connsiteY2-54" fmla="*/ 343989 h 740229"/>
                <a:gd name="connsiteX3-55" fmla="*/ 535577 w 957951"/>
                <a:gd name="connsiteY3-56" fmla="*/ 731522 h 740229"/>
                <a:gd name="connsiteX4-57" fmla="*/ 0 w 957951"/>
                <a:gd name="connsiteY4-58" fmla="*/ 740229 h 740229"/>
                <a:gd name="connsiteX5-59" fmla="*/ 0 w 957951"/>
                <a:gd name="connsiteY5-60" fmla="*/ 0 h 740229"/>
                <a:gd name="connsiteX0-61" fmla="*/ 0 w 957951"/>
                <a:gd name="connsiteY0-62" fmla="*/ 0 h 740229"/>
                <a:gd name="connsiteX1-63" fmla="*/ 526872 w 957951"/>
                <a:gd name="connsiteY1-64" fmla="*/ 8708 h 740229"/>
                <a:gd name="connsiteX2-65" fmla="*/ 957944 w 957951"/>
                <a:gd name="connsiteY2-66" fmla="*/ 361934 h 740229"/>
                <a:gd name="connsiteX3-67" fmla="*/ 535577 w 957951"/>
                <a:gd name="connsiteY3-68" fmla="*/ 731522 h 740229"/>
                <a:gd name="connsiteX4-69" fmla="*/ 0 w 957951"/>
                <a:gd name="connsiteY4-70" fmla="*/ 740229 h 740229"/>
                <a:gd name="connsiteX5-71" fmla="*/ 0 w 957951"/>
                <a:gd name="connsiteY5-72" fmla="*/ 0 h 740229"/>
                <a:gd name="connsiteX0-73" fmla="*/ 0 w 981490"/>
                <a:gd name="connsiteY0-74" fmla="*/ 0 h 740229"/>
                <a:gd name="connsiteX1-75" fmla="*/ 526872 w 981490"/>
                <a:gd name="connsiteY1-76" fmla="*/ 8708 h 740229"/>
                <a:gd name="connsiteX2-77" fmla="*/ 981484 w 981490"/>
                <a:gd name="connsiteY2-78" fmla="*/ 361934 h 740229"/>
                <a:gd name="connsiteX3-79" fmla="*/ 535577 w 981490"/>
                <a:gd name="connsiteY3-80" fmla="*/ 731522 h 740229"/>
                <a:gd name="connsiteX4-81" fmla="*/ 0 w 981490"/>
                <a:gd name="connsiteY4-82" fmla="*/ 740229 h 740229"/>
                <a:gd name="connsiteX5-83" fmla="*/ 0 w 981490"/>
                <a:gd name="connsiteY5-84" fmla="*/ 0 h 740229"/>
              </a:gdLst>
              <a:ahLst/>
              <a:cxnLst>
                <a:cxn ang="0">
                  <a:pos x="connsiteX0-73" y="connsiteY0-74"/>
                </a:cxn>
                <a:cxn ang="0">
                  <a:pos x="connsiteX1-75" y="connsiteY1-76"/>
                </a:cxn>
                <a:cxn ang="0">
                  <a:pos x="connsiteX2-77" y="connsiteY2-78"/>
                </a:cxn>
                <a:cxn ang="0">
                  <a:pos x="connsiteX3-79" y="connsiteY3-80"/>
                </a:cxn>
                <a:cxn ang="0">
                  <a:pos x="connsiteX4-81" y="connsiteY4-82"/>
                </a:cxn>
                <a:cxn ang="0">
                  <a:pos x="connsiteX5-83" y="connsiteY5-84"/>
                </a:cxn>
              </a:cxnLst>
              <a:rect l="l" t="t" r="r" b="b"/>
              <a:pathLst>
                <a:path w="981490" h="740229">
                  <a:moveTo>
                    <a:pt x="0" y="0"/>
                  </a:moveTo>
                  <a:lnTo>
                    <a:pt x="526872" y="8708"/>
                  </a:lnTo>
                  <a:cubicBezTo>
                    <a:pt x="731281" y="8708"/>
                    <a:pt x="980033" y="241465"/>
                    <a:pt x="981484" y="361934"/>
                  </a:cubicBezTo>
                  <a:cubicBezTo>
                    <a:pt x="982935" y="482403"/>
                    <a:pt x="739986" y="731522"/>
                    <a:pt x="535577" y="731522"/>
                  </a:cubicBezTo>
                  <a:lnTo>
                    <a:pt x="0" y="740229"/>
                  </a:lnTo>
                  <a:lnTo>
                    <a:pt x="0" y="0"/>
                  </a:lnTo>
                  <a:close/>
                </a:path>
              </a:pathLst>
            </a:custGeom>
            <a:solidFill>
              <a:srgbClr val="628EE3">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sym typeface="Arial" panose="020B0604020202020204" pitchFamily="34" charset="0"/>
              </a:endParaRPr>
            </a:p>
          </p:txBody>
        </p:sp>
        <p:sp>
          <p:nvSpPr>
            <p:cNvPr id="21" name="任意多边形 20"/>
            <p:cNvSpPr/>
            <p:nvPr>
              <p:custDataLst>
                <p:tags r:id="rId10"/>
              </p:custDataLst>
            </p:nvPr>
          </p:nvSpPr>
          <p:spPr>
            <a:xfrm flipH="1">
              <a:off x="5051361" y="3973120"/>
              <a:ext cx="2089280" cy="585546"/>
            </a:xfrm>
            <a:custGeom>
              <a:avLst/>
              <a:gdLst>
                <a:gd name="connsiteX0" fmla="*/ 1190896 w 1190896"/>
                <a:gd name="connsiteY0" fmla="*/ 0 h 239486"/>
                <a:gd name="connsiteX1" fmla="*/ 979715 w 1190896"/>
                <a:gd name="connsiteY1" fmla="*/ 0 h 239486"/>
                <a:gd name="connsiteX2" fmla="*/ 211181 w 1190896"/>
                <a:gd name="connsiteY2" fmla="*/ 0 h 239486"/>
                <a:gd name="connsiteX3" fmla="*/ 0 w 1190896"/>
                <a:gd name="connsiteY3" fmla="*/ 0 h 239486"/>
                <a:gd name="connsiteX4" fmla="*/ 119743 w 1190896"/>
                <a:gd name="connsiteY4" fmla="*/ 119743 h 239486"/>
                <a:gd name="connsiteX5" fmla="*/ 0 w 1190896"/>
                <a:gd name="connsiteY5" fmla="*/ 239486 h 239486"/>
                <a:gd name="connsiteX6" fmla="*/ 211181 w 1190896"/>
                <a:gd name="connsiteY6" fmla="*/ 239486 h 239486"/>
                <a:gd name="connsiteX7" fmla="*/ 979715 w 1190896"/>
                <a:gd name="connsiteY7" fmla="*/ 239486 h 239486"/>
                <a:gd name="connsiteX8" fmla="*/ 1190896 w 1190896"/>
                <a:gd name="connsiteY8" fmla="*/ 239486 h 239486"/>
                <a:gd name="connsiteX9" fmla="*/ 1071153 w 1190896"/>
                <a:gd name="connsiteY9" fmla="*/ 119743 h 23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0896" h="239486">
                  <a:moveTo>
                    <a:pt x="1190896" y="0"/>
                  </a:moveTo>
                  <a:lnTo>
                    <a:pt x="979715" y="0"/>
                  </a:lnTo>
                  <a:lnTo>
                    <a:pt x="211181" y="0"/>
                  </a:lnTo>
                  <a:lnTo>
                    <a:pt x="0" y="0"/>
                  </a:lnTo>
                  <a:lnTo>
                    <a:pt x="119743" y="119743"/>
                  </a:lnTo>
                  <a:lnTo>
                    <a:pt x="0" y="239486"/>
                  </a:lnTo>
                  <a:lnTo>
                    <a:pt x="211181" y="239486"/>
                  </a:lnTo>
                  <a:lnTo>
                    <a:pt x="979715" y="239486"/>
                  </a:lnTo>
                  <a:lnTo>
                    <a:pt x="1190896" y="239486"/>
                  </a:lnTo>
                  <a:lnTo>
                    <a:pt x="1071153" y="119743"/>
                  </a:lnTo>
                  <a:close/>
                </a:path>
              </a:pathLst>
            </a:custGeom>
            <a:solidFill>
              <a:srgbClr val="628EE3"/>
            </a:solidFill>
            <a:ln w="38100" cap="flat" cmpd="sng" algn="ctr">
              <a:solidFill>
                <a:srgbClr val="FFFFFF"/>
              </a:solidFill>
              <a:prstDash val="solid"/>
              <a:miter lim="800000"/>
            </a:ln>
            <a:effectLst/>
          </p:spPr>
          <p:txBody>
            <a:bodyPr rtlCol="0" anchor="ctr">
              <a:normAutofit lnSpcReduction="10000"/>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zh-CN" altLang="en-US" sz="1800" b="0" i="0" u="none" strike="noStrike" kern="0" cap="none" spc="0" normalizeH="0" baseline="0" noProof="0" dirty="0">
                  <a:ln>
                    <a:noFill/>
                  </a:ln>
                  <a:solidFill>
                    <a:srgbClr val="FFFFFF"/>
                  </a:solidFill>
                  <a:effectLst/>
                  <a:uLnTx/>
                  <a:uFillTx/>
                  <a:latin typeface="Arial"/>
                  <a:ea typeface="微软雅黑"/>
                  <a:cs typeface="+mn-cs"/>
                  <a:sym typeface="Arial" panose="020B0604020202020204" pitchFamily="34" charset="0"/>
                </a:rPr>
                <a:t>建立退化模型</a:t>
              </a:r>
            </a:p>
            <a:p>
              <a:pPr marL="0" marR="0" lvl="0" indent="0" algn="ctr" defTabSz="914400" rtl="0" eaLnBrk="1" fontAlgn="auto" latinLnBrk="0" hangingPunct="1">
                <a:lnSpc>
                  <a:spcPct val="100000"/>
                </a:lnSpc>
                <a:spcBef>
                  <a:spcPts val="0"/>
                </a:spcBef>
                <a:spcAft>
                  <a:spcPts val="0"/>
                </a:spcAft>
                <a:buClrTx/>
                <a:buSzPct val="100000"/>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sym typeface="Arial" panose="020B0604020202020204" pitchFamily="34" charset="0"/>
              </a:endParaRPr>
            </a:p>
          </p:txBody>
        </p:sp>
      </p:grpSp>
      <p:grpSp>
        <p:nvGrpSpPr>
          <p:cNvPr id="2" name="组合 1"/>
          <p:cNvGrpSpPr/>
          <p:nvPr>
            <p:custDataLst>
              <p:tags r:id="rId4"/>
            </p:custDataLst>
          </p:nvPr>
        </p:nvGrpSpPr>
        <p:grpSpPr>
          <a:xfrm>
            <a:off x="7517130" y="2639695"/>
            <a:ext cx="2089150" cy="1788160"/>
            <a:chOff x="7298561" y="3715605"/>
            <a:chExt cx="2089280" cy="1787987"/>
          </a:xfrm>
        </p:grpSpPr>
        <p:sp>
          <p:nvSpPr>
            <p:cNvPr id="22" name="Oval 36"/>
            <p:cNvSpPr>
              <a:spLocks noChangeArrowheads="1"/>
            </p:cNvSpPr>
            <p:nvPr>
              <p:custDataLst>
                <p:tags r:id="rId5"/>
              </p:custDataLst>
            </p:nvPr>
          </p:nvSpPr>
          <p:spPr bwMode="auto">
            <a:xfrm flipV="1">
              <a:off x="7584120" y="4998472"/>
              <a:ext cx="1533972" cy="505120"/>
            </a:xfrm>
            <a:prstGeom prst="ellipse">
              <a:avLst/>
            </a:prstGeom>
            <a:gradFill>
              <a:gsLst>
                <a:gs pos="0">
                  <a:srgbClr val="BCBCBC"/>
                </a:gs>
                <a:gs pos="100000">
                  <a:srgbClr val="FFFFFF">
                    <a:alpha val="0"/>
                  </a:srgbClr>
                </a:gs>
              </a:gsLst>
              <a:path path="shape">
                <a:fillToRect l="50000" t="50000" r="50000" b="50000"/>
              </a:path>
            </a:gradFill>
            <a:ln>
              <a:noFill/>
            </a:ln>
            <a:effectLst/>
          </p:spPr>
          <p:txBody>
            <a:bodyPr wrap="none" anchor="ctr"/>
            <a:lstStyle>
              <a:lvl1pPr eaLnBrk="0" hangingPunct="0">
                <a:spcBef>
                  <a:spcPct val="20000"/>
                </a:spcBef>
                <a:buChar char="•"/>
                <a:defRPr kumimoji="1" sz="3200">
                  <a:solidFill>
                    <a:srgbClr val="FFFFFF"/>
                  </a:solidFill>
                  <a:latin typeface="Gulim" panose="020B0600000101010101" charset="-127"/>
                  <a:ea typeface="Gulim" panose="020B0600000101010101" charset="-127"/>
                </a:defRPr>
              </a:lvl1pPr>
              <a:lvl2pPr marL="742950" indent="-285750" eaLnBrk="0" hangingPunct="0">
                <a:spcBef>
                  <a:spcPct val="20000"/>
                </a:spcBef>
                <a:buChar char="–"/>
                <a:defRPr kumimoji="1" sz="2800">
                  <a:solidFill>
                    <a:srgbClr val="FFFFFF"/>
                  </a:solidFill>
                  <a:latin typeface="Gulim" panose="020B0600000101010101" charset="-127"/>
                  <a:ea typeface="Gulim" panose="020B0600000101010101" charset="-127"/>
                </a:defRPr>
              </a:lvl2pPr>
              <a:lvl3pPr marL="1143000" indent="-228600" eaLnBrk="0" hangingPunct="0">
                <a:spcBef>
                  <a:spcPct val="20000"/>
                </a:spcBef>
                <a:buChar char="•"/>
                <a:defRPr kumimoji="1" sz="2400">
                  <a:solidFill>
                    <a:srgbClr val="FFFFFF"/>
                  </a:solidFill>
                  <a:latin typeface="Gulim" panose="020B0600000101010101" charset="-127"/>
                  <a:ea typeface="Gulim" panose="020B0600000101010101" charset="-127"/>
                </a:defRPr>
              </a:lvl3pPr>
              <a:lvl4pPr marL="1600200" indent="-228600" eaLnBrk="0" hangingPunct="0">
                <a:spcBef>
                  <a:spcPct val="20000"/>
                </a:spcBef>
                <a:buChar char="–"/>
                <a:defRPr kumimoji="1" sz="2000">
                  <a:solidFill>
                    <a:srgbClr val="FFFFFF"/>
                  </a:solidFill>
                  <a:latin typeface="Gulim" panose="020B0600000101010101" charset="-127"/>
                  <a:ea typeface="Gulim" panose="020B0600000101010101" charset="-127"/>
                </a:defRPr>
              </a:lvl4pPr>
              <a:lvl5pPr marL="2057400" indent="-228600" eaLnBrk="0" hangingPunct="0">
                <a:spcBef>
                  <a:spcPct val="20000"/>
                </a:spcBef>
                <a:buChar char="»"/>
                <a:defRPr kumimoji="1" sz="2000">
                  <a:solidFill>
                    <a:srgbClr val="FFFFFF"/>
                  </a:solidFill>
                  <a:latin typeface="Gulim" panose="020B0600000101010101" charset="-127"/>
                  <a:ea typeface="Gulim" panose="020B0600000101010101" charset="-127"/>
                </a:defRPr>
              </a:lvl5pPr>
              <a:lvl6pPr marL="25146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6pPr>
              <a:lvl7pPr marL="29718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7pPr>
              <a:lvl8pPr marL="34290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8pPr>
              <a:lvl9pPr marL="3886200" indent="-228600" eaLnBrk="0" fontAlgn="base" latinLnBrk="1" hangingPunct="0">
                <a:spcBef>
                  <a:spcPct val="20000"/>
                </a:spcBef>
                <a:spcAft>
                  <a:spcPct val="0"/>
                </a:spcAft>
                <a:buChar char="»"/>
                <a:defRPr kumimoji="1" sz="2000">
                  <a:solidFill>
                    <a:srgbClr val="FFFFFF"/>
                  </a:solidFill>
                  <a:latin typeface="Gulim" panose="020B0600000101010101" charset="-127"/>
                  <a:ea typeface="Gulim" panose="020B0600000101010101"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1" lang="ko-KR" altLang="ko-KR" sz="1800" b="0" i="0" u="none" strike="noStrike" kern="0" cap="none" spc="0" normalizeH="0" baseline="0" noProof="0">
                <a:ln>
                  <a:noFill/>
                </a:ln>
                <a:solidFill>
                  <a:srgbClr val="FFFFFF"/>
                </a:solidFill>
                <a:effectLst/>
                <a:uLnTx/>
                <a:uFillTx/>
                <a:latin typeface="Arial" panose="020B0604020202020204" pitchFamily="34" charset="0"/>
                <a:ea typeface="굴림" charset="0"/>
                <a:cs typeface="+mn-cs"/>
                <a:sym typeface="Arial" panose="020B0604020202020204" pitchFamily="34" charset="0"/>
              </a:endParaRPr>
            </a:p>
          </p:txBody>
        </p:sp>
        <p:sp>
          <p:nvSpPr>
            <p:cNvPr id="3" name="流程图: 延期 6"/>
            <p:cNvSpPr/>
            <p:nvPr>
              <p:custDataLst>
                <p:tags r:id="rId6"/>
              </p:custDataLst>
            </p:nvPr>
          </p:nvSpPr>
          <p:spPr>
            <a:xfrm rot="5400000">
              <a:off x="7590701" y="3723642"/>
              <a:ext cx="1504999" cy="1488926"/>
            </a:xfrm>
            <a:custGeom>
              <a:avLst/>
              <a:gdLst>
                <a:gd name="connsiteX0" fmla="*/ 0 w 740229"/>
                <a:gd name="connsiteY0" fmla="*/ 0 h 740229"/>
                <a:gd name="connsiteX1" fmla="*/ 370115 w 740229"/>
                <a:gd name="connsiteY1" fmla="*/ 0 h 740229"/>
                <a:gd name="connsiteX2" fmla="*/ 740230 w 740229"/>
                <a:gd name="connsiteY2" fmla="*/ 370115 h 740229"/>
                <a:gd name="connsiteX3" fmla="*/ 370115 w 740229"/>
                <a:gd name="connsiteY3" fmla="*/ 740230 h 740229"/>
                <a:gd name="connsiteX4" fmla="*/ 0 w 740229"/>
                <a:gd name="connsiteY4" fmla="*/ 740229 h 740229"/>
                <a:gd name="connsiteX5" fmla="*/ 0 w 740229"/>
                <a:gd name="connsiteY5" fmla="*/ 0 h 740229"/>
                <a:gd name="connsiteX0-1" fmla="*/ 0 w 836024"/>
                <a:gd name="connsiteY0-2" fmla="*/ 0 h 740230"/>
                <a:gd name="connsiteX1-3" fmla="*/ 370115 w 836024"/>
                <a:gd name="connsiteY1-4" fmla="*/ 0 h 740230"/>
                <a:gd name="connsiteX2-5" fmla="*/ 836024 w 836024"/>
                <a:gd name="connsiteY2-6" fmla="*/ 370115 h 740230"/>
                <a:gd name="connsiteX3-7" fmla="*/ 370115 w 836024"/>
                <a:gd name="connsiteY3-8" fmla="*/ 740230 h 740230"/>
                <a:gd name="connsiteX4-9" fmla="*/ 0 w 836024"/>
                <a:gd name="connsiteY4-10" fmla="*/ 740229 h 740230"/>
                <a:gd name="connsiteX5-11" fmla="*/ 0 w 836024"/>
                <a:gd name="connsiteY5-12" fmla="*/ 0 h 740230"/>
                <a:gd name="connsiteX0-13" fmla="*/ 0 w 957944"/>
                <a:gd name="connsiteY0-14" fmla="*/ 0 h 740230"/>
                <a:gd name="connsiteX1-15" fmla="*/ 370115 w 957944"/>
                <a:gd name="connsiteY1-16" fmla="*/ 0 h 740230"/>
                <a:gd name="connsiteX2-17" fmla="*/ 957944 w 957944"/>
                <a:gd name="connsiteY2-18" fmla="*/ 370115 h 740230"/>
                <a:gd name="connsiteX3-19" fmla="*/ 370115 w 957944"/>
                <a:gd name="connsiteY3-20" fmla="*/ 740230 h 740230"/>
                <a:gd name="connsiteX4-21" fmla="*/ 0 w 957944"/>
                <a:gd name="connsiteY4-22" fmla="*/ 740229 h 740230"/>
                <a:gd name="connsiteX5-23" fmla="*/ 0 w 957944"/>
                <a:gd name="connsiteY5-24" fmla="*/ 0 h 740230"/>
                <a:gd name="connsiteX0-25" fmla="*/ 0 w 957944"/>
                <a:gd name="connsiteY0-26" fmla="*/ 0 h 740230"/>
                <a:gd name="connsiteX1-27" fmla="*/ 370115 w 957944"/>
                <a:gd name="connsiteY1-28" fmla="*/ 0 h 740230"/>
                <a:gd name="connsiteX2-29" fmla="*/ 957944 w 957944"/>
                <a:gd name="connsiteY2-30" fmla="*/ 343989 h 740230"/>
                <a:gd name="connsiteX3-31" fmla="*/ 370115 w 957944"/>
                <a:gd name="connsiteY3-32" fmla="*/ 740230 h 740230"/>
                <a:gd name="connsiteX4-33" fmla="*/ 0 w 957944"/>
                <a:gd name="connsiteY4-34" fmla="*/ 740229 h 740230"/>
                <a:gd name="connsiteX5-35" fmla="*/ 0 w 957944"/>
                <a:gd name="connsiteY5-36" fmla="*/ 0 h 740230"/>
                <a:gd name="connsiteX0-37" fmla="*/ 0 w 960074"/>
                <a:gd name="connsiteY0-38" fmla="*/ 0 h 740229"/>
                <a:gd name="connsiteX1-39" fmla="*/ 370115 w 960074"/>
                <a:gd name="connsiteY1-40" fmla="*/ 0 h 740229"/>
                <a:gd name="connsiteX2-41" fmla="*/ 957944 w 960074"/>
                <a:gd name="connsiteY2-42" fmla="*/ 343989 h 740229"/>
                <a:gd name="connsiteX3-43" fmla="*/ 535577 w 960074"/>
                <a:gd name="connsiteY3-44" fmla="*/ 731522 h 740229"/>
                <a:gd name="connsiteX4-45" fmla="*/ 0 w 960074"/>
                <a:gd name="connsiteY4-46" fmla="*/ 740229 h 740229"/>
                <a:gd name="connsiteX5-47" fmla="*/ 0 w 960074"/>
                <a:gd name="connsiteY5-48" fmla="*/ 0 h 740229"/>
                <a:gd name="connsiteX0-49" fmla="*/ 0 w 957951"/>
                <a:gd name="connsiteY0-50" fmla="*/ 0 h 740229"/>
                <a:gd name="connsiteX1-51" fmla="*/ 526872 w 957951"/>
                <a:gd name="connsiteY1-52" fmla="*/ 8708 h 740229"/>
                <a:gd name="connsiteX2-53" fmla="*/ 957944 w 957951"/>
                <a:gd name="connsiteY2-54" fmla="*/ 343989 h 740229"/>
                <a:gd name="connsiteX3-55" fmla="*/ 535577 w 957951"/>
                <a:gd name="connsiteY3-56" fmla="*/ 731522 h 740229"/>
                <a:gd name="connsiteX4-57" fmla="*/ 0 w 957951"/>
                <a:gd name="connsiteY4-58" fmla="*/ 740229 h 740229"/>
                <a:gd name="connsiteX5-59" fmla="*/ 0 w 957951"/>
                <a:gd name="connsiteY5-60" fmla="*/ 0 h 740229"/>
                <a:gd name="connsiteX0-61" fmla="*/ 0 w 957951"/>
                <a:gd name="connsiteY0-62" fmla="*/ 0 h 740229"/>
                <a:gd name="connsiteX1-63" fmla="*/ 526872 w 957951"/>
                <a:gd name="connsiteY1-64" fmla="*/ 8708 h 740229"/>
                <a:gd name="connsiteX2-65" fmla="*/ 957944 w 957951"/>
                <a:gd name="connsiteY2-66" fmla="*/ 361934 h 740229"/>
                <a:gd name="connsiteX3-67" fmla="*/ 535577 w 957951"/>
                <a:gd name="connsiteY3-68" fmla="*/ 731522 h 740229"/>
                <a:gd name="connsiteX4-69" fmla="*/ 0 w 957951"/>
                <a:gd name="connsiteY4-70" fmla="*/ 740229 h 740229"/>
                <a:gd name="connsiteX5-71" fmla="*/ 0 w 957951"/>
                <a:gd name="connsiteY5-72" fmla="*/ 0 h 740229"/>
                <a:gd name="connsiteX0-73" fmla="*/ 0 w 981490"/>
                <a:gd name="connsiteY0-74" fmla="*/ 0 h 740229"/>
                <a:gd name="connsiteX1-75" fmla="*/ 526872 w 981490"/>
                <a:gd name="connsiteY1-76" fmla="*/ 8708 h 740229"/>
                <a:gd name="connsiteX2-77" fmla="*/ 981484 w 981490"/>
                <a:gd name="connsiteY2-78" fmla="*/ 361934 h 740229"/>
                <a:gd name="connsiteX3-79" fmla="*/ 535577 w 981490"/>
                <a:gd name="connsiteY3-80" fmla="*/ 731522 h 740229"/>
                <a:gd name="connsiteX4-81" fmla="*/ 0 w 981490"/>
                <a:gd name="connsiteY4-82" fmla="*/ 740229 h 740229"/>
                <a:gd name="connsiteX5-83" fmla="*/ 0 w 981490"/>
                <a:gd name="connsiteY5-84" fmla="*/ 0 h 740229"/>
              </a:gdLst>
              <a:ahLst/>
              <a:cxnLst>
                <a:cxn ang="0">
                  <a:pos x="connsiteX0-73" y="connsiteY0-74"/>
                </a:cxn>
                <a:cxn ang="0">
                  <a:pos x="connsiteX1-75" y="connsiteY1-76"/>
                </a:cxn>
                <a:cxn ang="0">
                  <a:pos x="connsiteX2-77" y="connsiteY2-78"/>
                </a:cxn>
                <a:cxn ang="0">
                  <a:pos x="connsiteX3-79" y="connsiteY3-80"/>
                </a:cxn>
                <a:cxn ang="0">
                  <a:pos x="connsiteX4-81" y="connsiteY4-82"/>
                </a:cxn>
                <a:cxn ang="0">
                  <a:pos x="connsiteX5-83" y="connsiteY5-84"/>
                </a:cxn>
              </a:cxnLst>
              <a:rect l="l" t="t" r="r" b="b"/>
              <a:pathLst>
                <a:path w="981490" h="740229">
                  <a:moveTo>
                    <a:pt x="0" y="0"/>
                  </a:moveTo>
                  <a:lnTo>
                    <a:pt x="526872" y="8708"/>
                  </a:lnTo>
                  <a:cubicBezTo>
                    <a:pt x="731281" y="8708"/>
                    <a:pt x="980033" y="241465"/>
                    <a:pt x="981484" y="361934"/>
                  </a:cubicBezTo>
                  <a:cubicBezTo>
                    <a:pt x="982935" y="482403"/>
                    <a:pt x="739986" y="731522"/>
                    <a:pt x="535577" y="731522"/>
                  </a:cubicBezTo>
                  <a:lnTo>
                    <a:pt x="0" y="740229"/>
                  </a:lnTo>
                  <a:lnTo>
                    <a:pt x="0" y="0"/>
                  </a:lnTo>
                  <a:close/>
                </a:path>
              </a:pathLst>
            </a:custGeom>
            <a:solidFill>
              <a:srgbClr val="2BC3B5">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sym typeface="Arial" panose="020B0604020202020204" pitchFamily="34" charset="0"/>
              </a:endParaRPr>
            </a:p>
          </p:txBody>
        </p:sp>
        <p:sp>
          <p:nvSpPr>
            <p:cNvPr id="24" name="任意多边形 23"/>
            <p:cNvSpPr/>
            <p:nvPr>
              <p:custDataLst>
                <p:tags r:id="rId7"/>
              </p:custDataLst>
            </p:nvPr>
          </p:nvSpPr>
          <p:spPr>
            <a:xfrm flipH="1">
              <a:off x="7298561" y="3973120"/>
              <a:ext cx="2089280" cy="585546"/>
            </a:xfrm>
            <a:custGeom>
              <a:avLst/>
              <a:gdLst>
                <a:gd name="connsiteX0" fmla="*/ 1190896 w 1190896"/>
                <a:gd name="connsiteY0" fmla="*/ 0 h 239486"/>
                <a:gd name="connsiteX1" fmla="*/ 979715 w 1190896"/>
                <a:gd name="connsiteY1" fmla="*/ 0 h 239486"/>
                <a:gd name="connsiteX2" fmla="*/ 211181 w 1190896"/>
                <a:gd name="connsiteY2" fmla="*/ 0 h 239486"/>
                <a:gd name="connsiteX3" fmla="*/ 0 w 1190896"/>
                <a:gd name="connsiteY3" fmla="*/ 0 h 239486"/>
                <a:gd name="connsiteX4" fmla="*/ 119743 w 1190896"/>
                <a:gd name="connsiteY4" fmla="*/ 119743 h 239486"/>
                <a:gd name="connsiteX5" fmla="*/ 0 w 1190896"/>
                <a:gd name="connsiteY5" fmla="*/ 239486 h 239486"/>
                <a:gd name="connsiteX6" fmla="*/ 211181 w 1190896"/>
                <a:gd name="connsiteY6" fmla="*/ 239486 h 239486"/>
                <a:gd name="connsiteX7" fmla="*/ 979715 w 1190896"/>
                <a:gd name="connsiteY7" fmla="*/ 239486 h 239486"/>
                <a:gd name="connsiteX8" fmla="*/ 1190896 w 1190896"/>
                <a:gd name="connsiteY8" fmla="*/ 239486 h 239486"/>
                <a:gd name="connsiteX9" fmla="*/ 1071153 w 1190896"/>
                <a:gd name="connsiteY9" fmla="*/ 119743 h 23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0896" h="239486">
                  <a:moveTo>
                    <a:pt x="1190896" y="0"/>
                  </a:moveTo>
                  <a:lnTo>
                    <a:pt x="979715" y="0"/>
                  </a:lnTo>
                  <a:lnTo>
                    <a:pt x="211181" y="0"/>
                  </a:lnTo>
                  <a:lnTo>
                    <a:pt x="0" y="0"/>
                  </a:lnTo>
                  <a:lnTo>
                    <a:pt x="119743" y="119743"/>
                  </a:lnTo>
                  <a:lnTo>
                    <a:pt x="0" y="239486"/>
                  </a:lnTo>
                  <a:lnTo>
                    <a:pt x="211181" y="239486"/>
                  </a:lnTo>
                  <a:lnTo>
                    <a:pt x="979715" y="239486"/>
                  </a:lnTo>
                  <a:lnTo>
                    <a:pt x="1190896" y="239486"/>
                  </a:lnTo>
                  <a:lnTo>
                    <a:pt x="1071153" y="119743"/>
                  </a:lnTo>
                  <a:close/>
                </a:path>
              </a:pathLst>
            </a:custGeom>
            <a:solidFill>
              <a:srgbClr val="2BC3B5"/>
            </a:solidFill>
            <a:ln w="38100" cap="flat" cmpd="sng" algn="ctr">
              <a:solidFill>
                <a:srgbClr val="FFFFFF"/>
              </a:solidFill>
              <a:prstDash val="solid"/>
              <a:miter lim="800000"/>
            </a:ln>
            <a:effectLst/>
          </p:spPr>
          <p:txBody>
            <a:bodyPr rtlCol="0" anchor="ctr">
              <a:normAutofit/>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zh-CN" altLang="en-US" sz="1800" b="0" i="0" u="none" strike="noStrike" kern="0" cap="none" spc="0" normalizeH="0" baseline="0" noProof="0" dirty="0">
                  <a:ln>
                    <a:noFill/>
                  </a:ln>
                  <a:solidFill>
                    <a:srgbClr val="FFFFFF"/>
                  </a:solidFill>
                  <a:effectLst/>
                  <a:uLnTx/>
                  <a:uFillTx/>
                  <a:latin typeface="Arial"/>
                  <a:ea typeface="微软雅黑"/>
                  <a:cs typeface="+mn-cs"/>
                  <a:sym typeface="Arial" panose="020B0604020202020204" pitchFamily="34" charset="0"/>
                </a:rPr>
                <a:t>恢复图像</a:t>
              </a:r>
            </a:p>
          </p:txBody>
        </p:sp>
      </p:grpSp>
    </p:spTree>
    <p:custDataLst>
      <p:tags r:id="rId1"/>
    </p:custDataLst>
    <p:extLst>
      <p:ext uri="{BB962C8B-B14F-4D97-AF65-F5344CB8AC3E}">
        <p14:creationId xmlns:p14="http://schemas.microsoft.com/office/powerpoint/2010/main" val="2890426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6066" y="329878"/>
            <a:ext cx="7524549" cy="438389"/>
          </a:xfrm>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r>
              <a:rPr kumimoji="1" lang="en-US" altLang="zh-CN" dirty="0">
                <a:solidFill>
                  <a:schemeClr val="tx1"/>
                </a:solidFill>
                <a:latin typeface="Microsoft YaHei" panose="020B0503020204020204" pitchFamily="34" charset="-122"/>
                <a:ea typeface="Microsoft YaHei" panose="020B0503020204020204" pitchFamily="34" charset="-122"/>
              </a:rPr>
              <a:t>——</a:t>
            </a:r>
            <a:r>
              <a:rPr kumimoji="1" lang="zh-CN" altLang="en-US" dirty="0">
                <a:solidFill>
                  <a:schemeClr val="tx1"/>
                </a:solidFill>
                <a:latin typeface="Microsoft YaHei" panose="020B0503020204020204" pitchFamily="34" charset="-122"/>
                <a:ea typeface="Microsoft YaHei" panose="020B0503020204020204" pitchFamily="34" charset="-122"/>
              </a:rPr>
              <a:t>逆滤波</a:t>
            </a:r>
            <a:endParaRPr lang="zh-CN" altLang="en-US" dirty="0"/>
          </a:p>
        </p:txBody>
      </p:sp>
      <p:sp>
        <p:nvSpPr>
          <p:cNvPr id="6" name="文本框 5">
            <a:extLst>
              <a:ext uri="{FF2B5EF4-FFF2-40B4-BE49-F238E27FC236}">
                <a16:creationId xmlns:a16="http://schemas.microsoft.com/office/drawing/2014/main" id="{5276F6C5-C15E-465C-A7B6-AEB707CF6E90}"/>
              </a:ext>
            </a:extLst>
          </p:cNvPr>
          <p:cNvSpPr txBox="1"/>
          <p:nvPr/>
        </p:nvSpPr>
        <p:spPr>
          <a:xfrm>
            <a:off x="1154430" y="1204941"/>
            <a:ext cx="8408670"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                            </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CN" altLang="en-US" sz="2000" b="0" i="0" u="none" strike="noStrike" kern="1200" cap="none" spc="0" normalizeH="0" baseline="0" noProof="0" dirty="0">
                <a:ln>
                  <a:noFill/>
                </a:ln>
                <a:solidFill>
                  <a:srgbClr val="FF0000"/>
                </a:solidFill>
                <a:effectLst/>
                <a:uLnTx/>
                <a:uFillTx/>
                <a:latin typeface="Arial"/>
                <a:ea typeface="微软雅黑"/>
                <a:cs typeface="+mn-cs"/>
                <a:sym typeface="+mn-ea"/>
              </a:rPr>
              <a:t>傅里叶变换原理</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把一个信号从时域映射到频域。任何连续测量的时序或信号，都可以表示为不同频率的正弦波信号的无限叠加。在图像处理中,每个灰度图像都可以表示为由正弦信息组成的图像。</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CN" altLang="en-US" sz="2000" b="0" i="0" u="none" strike="noStrike" kern="1200" cap="none" spc="0" normalizeH="0" baseline="0" noProof="0" dirty="0">
                <a:ln>
                  <a:noFill/>
                </a:ln>
                <a:solidFill>
                  <a:srgbClr val="FF0000"/>
                </a:solidFill>
                <a:effectLst/>
                <a:uLnTx/>
                <a:uFillTx/>
                <a:latin typeface="Arial"/>
                <a:ea typeface="微软雅黑"/>
                <a:cs typeface="+mn-cs"/>
              </a:rPr>
              <a:t>卷积定理</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：傅里叶变换可化复杂的卷积运算为简单的乘积运算</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sym typeface="+mn-ea"/>
              </a:rPr>
              <a:t>由结论：空间域内的卷积，其实就是频域内的卷积。可通过傅里叶变换得到频域内的老化模型：</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sym typeface="+mn-ea"/>
              </a:rPr>
              <a:t>      </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4A8A2F38-FC2C-49F0-A60A-FDF9194031B7}"/>
              </a:ext>
            </a:extLst>
          </p:cNvPr>
          <p:cNvSpPr txBox="1"/>
          <p:nvPr/>
        </p:nvSpPr>
        <p:spPr>
          <a:xfrm>
            <a:off x="1238884" y="5670839"/>
            <a:ext cx="100793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该卷积的结果就使图像的细节变得模糊，图像消模糊的问题就变成了去卷积的过程</a:t>
            </a:r>
          </a:p>
        </p:txBody>
      </p:sp>
      <p:graphicFrame>
        <p:nvGraphicFramePr>
          <p:cNvPr id="9" name="对象 8">
            <a:hlinkClick r:id="" action="ppaction://ole?verb=0"/>
            <a:extLst>
              <a:ext uri="{FF2B5EF4-FFF2-40B4-BE49-F238E27FC236}">
                <a16:creationId xmlns:a16="http://schemas.microsoft.com/office/drawing/2014/main" id="{D34104F5-C2B2-4A07-9250-625365030D92}"/>
              </a:ext>
            </a:extLst>
          </p:cNvPr>
          <p:cNvGraphicFramePr>
            <a:graphicFrameLocks noChangeAspect="1"/>
          </p:cNvGraphicFramePr>
          <p:nvPr>
            <p:extLst>
              <p:ext uri="{D42A27DB-BD31-4B8C-83A1-F6EECF244321}">
                <p14:modId xmlns:p14="http://schemas.microsoft.com/office/powerpoint/2010/main" val="2690232477"/>
              </p:ext>
            </p:extLst>
          </p:nvPr>
        </p:nvGraphicFramePr>
        <p:xfrm>
          <a:off x="1704340" y="4558297"/>
          <a:ext cx="7950200" cy="780415"/>
        </p:xfrm>
        <a:graphic>
          <a:graphicData uri="http://schemas.openxmlformats.org/presentationml/2006/ole">
            <mc:AlternateContent xmlns:mc="http://schemas.openxmlformats.org/markup-compatibility/2006">
              <mc:Choice xmlns:v="urn:schemas-microsoft-com:vml" Requires="v">
                <p:oleObj r:id="rId2" imgW="2070100" imgH="203200" progId="Equation.KSEE3">
                  <p:embed/>
                </p:oleObj>
              </mc:Choice>
              <mc:Fallback>
                <p:oleObj r:id="rId2" imgW="2070100" imgH="203200" progId="Equation.KSEE3">
                  <p:embed/>
                  <p:pic>
                    <p:nvPicPr>
                      <p:cNvPr id="4" name="对象 3">
                        <a:hlinkClick r:id="" action="ppaction://ole?verb=0"/>
                      </p:cNvPr>
                      <p:cNvPicPr/>
                      <p:nvPr/>
                    </p:nvPicPr>
                    <p:blipFill>
                      <a:blip r:embed="rId3"/>
                      <a:stretch>
                        <a:fillRect/>
                      </a:stretch>
                    </p:blipFill>
                    <p:spPr>
                      <a:xfrm>
                        <a:off x="1704340" y="4558297"/>
                        <a:ext cx="7950200" cy="780415"/>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1B9A0AB1-5FD7-4ABB-8216-495390506FC9}"/>
              </a:ext>
            </a:extLst>
          </p:cNvPr>
          <p:cNvSpPr txBox="1"/>
          <p:nvPr/>
        </p:nvSpPr>
        <p:spPr>
          <a:xfrm>
            <a:off x="824626" y="1116882"/>
            <a:ext cx="6146800" cy="430887"/>
          </a:xfrm>
          <a:prstGeom prst="rect">
            <a:avLst/>
          </a:prstGeom>
          <a:noFill/>
        </p:spPr>
        <p:txBody>
          <a:bodyPr wrap="square">
            <a:spAutoFit/>
          </a:bodyPr>
          <a:lstStyle/>
          <a:p>
            <a:r>
              <a:rPr lang="en-US" altLang="zh-CN" sz="2200" b="1" dirty="0">
                <a:latin typeface="+mj-ea"/>
                <a:cs typeface="+mj-ea"/>
              </a:rPr>
              <a:t> </a:t>
            </a:r>
            <a:r>
              <a:rPr lang="zh-CN" altLang="en-US" sz="2200" b="1" dirty="0">
                <a:latin typeface="+mj-ea"/>
                <a:cs typeface="+mj-ea"/>
              </a:rPr>
              <a:t>反向推演</a:t>
            </a:r>
            <a:endParaRPr lang="zh-CN" altLang="en-US" sz="2200" dirty="0"/>
          </a:p>
        </p:txBody>
      </p:sp>
    </p:spTree>
    <p:extLst>
      <p:ext uri="{BB962C8B-B14F-4D97-AF65-F5344CB8AC3E}">
        <p14:creationId xmlns:p14="http://schemas.microsoft.com/office/powerpoint/2010/main" val="19405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D691-A8C9-4737-8CCD-C80249EF836B}"/>
              </a:ext>
            </a:extLst>
          </p:cNvPr>
          <p:cNvSpPr>
            <a:spLocks noGrp="1"/>
          </p:cNvSpPr>
          <p:nvPr>
            <p:ph type="title"/>
          </p:nvPr>
        </p:nvSpPr>
        <p:spPr/>
        <p:txBody>
          <a:bodyPr/>
          <a:lstStyle/>
          <a:p>
            <a:r>
              <a:rPr lang="zh-CN" altLang="en-US" dirty="0"/>
              <a:t>数字图像处理介绍</a:t>
            </a:r>
          </a:p>
        </p:txBody>
      </p:sp>
      <p:sp>
        <p:nvSpPr>
          <p:cNvPr id="4" name="文本框 3">
            <a:extLst>
              <a:ext uri="{FF2B5EF4-FFF2-40B4-BE49-F238E27FC236}">
                <a16:creationId xmlns:a16="http://schemas.microsoft.com/office/drawing/2014/main" id="{C6F34010-04AC-4123-843B-F0A8B0751708}"/>
              </a:ext>
            </a:extLst>
          </p:cNvPr>
          <p:cNvSpPr txBox="1"/>
          <p:nvPr/>
        </p:nvSpPr>
        <p:spPr>
          <a:xfrm>
            <a:off x="1011215" y="1945005"/>
            <a:ext cx="3667125" cy="2585323"/>
          </a:xfrm>
          <a:prstGeom prst="rect">
            <a:avLst/>
          </a:prstGeom>
          <a:noFill/>
        </p:spPr>
        <p:txBody>
          <a:bodyPr wrap="square" rtlCol="0">
            <a:spAutoFit/>
          </a:bodyPr>
          <a:lstStyle/>
          <a:p>
            <a:r>
              <a:rPr lang="en-US" altLang="zh-CN" sz="2200" b="1" dirty="0"/>
              <a:t>1.</a:t>
            </a:r>
            <a:r>
              <a:rPr lang="zh-CN" altLang="en-US" sz="2200" b="1" dirty="0"/>
              <a:t>什么是图像？</a:t>
            </a:r>
            <a:r>
              <a:rPr lang="zh-CN" altLang="en-US" sz="1400" b="1" dirty="0"/>
              <a:t>（主观</a:t>
            </a:r>
            <a:r>
              <a:rPr lang="en-US" altLang="zh-CN" sz="1400" b="1" dirty="0"/>
              <a:t>or</a:t>
            </a:r>
            <a:r>
              <a:rPr lang="zh-CN" altLang="en-US" sz="1400" b="1" dirty="0"/>
              <a:t>客观）</a:t>
            </a:r>
            <a:endParaRPr lang="en-US" altLang="zh-CN" sz="1400" b="1" dirty="0"/>
          </a:p>
          <a:p>
            <a:endParaRPr lang="en-US" altLang="zh-CN" sz="2000" dirty="0"/>
          </a:p>
          <a:p>
            <a:r>
              <a:rPr lang="en-US" altLang="zh-CN" sz="2000" b="1" dirty="0"/>
              <a:t>·</a:t>
            </a:r>
            <a:r>
              <a:rPr lang="zh-CN" altLang="en-US" sz="2000" dirty="0"/>
              <a:t>“</a:t>
            </a:r>
            <a:r>
              <a:rPr lang="zh-CN" altLang="en-US" sz="2000" b="1" dirty="0">
                <a:solidFill>
                  <a:srgbClr val="FF0000"/>
                </a:solidFill>
              </a:rPr>
              <a:t>图</a:t>
            </a:r>
            <a:r>
              <a:rPr lang="zh-CN" altLang="en-US" sz="2000" dirty="0"/>
              <a:t>”是物体投射或反射光的分布；</a:t>
            </a:r>
            <a:endParaRPr lang="en-US" altLang="zh-CN" sz="2000" dirty="0"/>
          </a:p>
          <a:p>
            <a:endParaRPr lang="en-US" altLang="zh-CN" sz="2000" dirty="0"/>
          </a:p>
          <a:p>
            <a:r>
              <a:rPr lang="en-US" altLang="zh-CN" sz="2000" b="1" dirty="0"/>
              <a:t>·</a:t>
            </a:r>
            <a:r>
              <a:rPr lang="zh-CN" altLang="en-US" sz="2000" dirty="0"/>
              <a:t>“</a:t>
            </a:r>
            <a:r>
              <a:rPr lang="zh-CN" altLang="en-US" sz="2000" b="1" dirty="0">
                <a:solidFill>
                  <a:srgbClr val="FF0000"/>
                </a:solidFill>
              </a:rPr>
              <a:t>像</a:t>
            </a:r>
            <a:r>
              <a:rPr lang="zh-CN" altLang="en-US" sz="2000" dirty="0"/>
              <a:t>”是人的视觉系统对图的接受在大脑中形成的印象或反映。</a:t>
            </a:r>
          </a:p>
        </p:txBody>
      </p:sp>
      <p:pic>
        <p:nvPicPr>
          <p:cNvPr id="9218" name="Picture 2">
            <a:extLst>
              <a:ext uri="{FF2B5EF4-FFF2-40B4-BE49-F238E27FC236}">
                <a16:creationId xmlns:a16="http://schemas.microsoft.com/office/drawing/2014/main" id="{8DC837B3-3BEC-49CE-A113-7CF723F00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790" y="1423988"/>
            <a:ext cx="6343649" cy="475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38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6066" y="329878"/>
            <a:ext cx="7524549" cy="438389"/>
          </a:xfrm>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r>
              <a:rPr kumimoji="1" lang="en-US" altLang="zh-CN" sz="2400" b="1" dirty="0">
                <a:solidFill>
                  <a:schemeClr val="tx1"/>
                </a:solidFill>
                <a:latin typeface="Microsoft YaHei" panose="020B0503020204020204" pitchFamily="34" charset="-122"/>
                <a:ea typeface="Microsoft YaHei" panose="020B0503020204020204" pitchFamily="34" charset="-122"/>
              </a:rPr>
              <a:t>——</a:t>
            </a:r>
            <a:r>
              <a:rPr kumimoji="1" lang="zh-CN" altLang="en-US" sz="2400" b="1" dirty="0">
                <a:solidFill>
                  <a:schemeClr val="tx1"/>
                </a:solidFill>
                <a:latin typeface="Microsoft YaHei" panose="020B0503020204020204" pitchFamily="34" charset="-122"/>
                <a:ea typeface="Microsoft YaHei" panose="020B0503020204020204" pitchFamily="34" charset="-122"/>
              </a:rPr>
              <a:t>逆滤波</a:t>
            </a:r>
            <a:endParaRPr lang="zh-CN" altLang="en-US" dirty="0"/>
          </a:p>
        </p:txBody>
      </p:sp>
      <p:sp>
        <p:nvSpPr>
          <p:cNvPr id="3" name="文本框 2"/>
          <p:cNvSpPr txBox="1"/>
          <p:nvPr/>
        </p:nvSpPr>
        <p:spPr>
          <a:xfrm>
            <a:off x="1350010" y="1654653"/>
            <a:ext cx="7746365"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由于退化的过程被建模为卷积的结果，图像复原就是要找到可以实现相反过程的卷积核，去除卷积</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若不考虑噪声的影响，复原过程就简化为退化函数的去除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综上，逆滤波的问题点有两个：</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退化函数的预测</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尽可能不让噪声项影响画质</a:t>
            </a: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2942060968"/>
              </p:ext>
            </p:extLst>
          </p:nvPr>
        </p:nvGraphicFramePr>
        <p:xfrm>
          <a:off x="2461694" y="3272588"/>
          <a:ext cx="5755640" cy="780415"/>
        </p:xfrm>
        <a:graphic>
          <a:graphicData uri="http://schemas.openxmlformats.org/presentationml/2006/ole">
            <mc:AlternateContent xmlns:mc="http://schemas.openxmlformats.org/markup-compatibility/2006">
              <mc:Choice xmlns:v="urn:schemas-microsoft-com:vml" Requires="v">
                <p:oleObj r:id="rId2" imgW="1498600" imgH="203200" progId="Equation.KSEE3">
                  <p:embed/>
                </p:oleObj>
              </mc:Choice>
              <mc:Fallback>
                <p:oleObj r:id="rId2" imgW="1498600" imgH="203200" progId="Equation.KSEE3">
                  <p:embed/>
                  <p:pic>
                    <p:nvPicPr>
                      <p:cNvPr id="4" name="对象 3">
                        <a:hlinkClick r:id="" action="ppaction://ole?verb=0"/>
                      </p:cNvPr>
                      <p:cNvPicPr/>
                      <p:nvPr/>
                    </p:nvPicPr>
                    <p:blipFill>
                      <a:blip r:embed="rId3"/>
                      <a:stretch>
                        <a:fillRect/>
                      </a:stretch>
                    </p:blipFill>
                    <p:spPr>
                      <a:xfrm>
                        <a:off x="2461694" y="3272588"/>
                        <a:ext cx="5755640" cy="780415"/>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F8761C75-26C8-4070-93C6-82D8145868FB}"/>
              </a:ext>
            </a:extLst>
          </p:cNvPr>
          <p:cNvSpPr txBox="1"/>
          <p:nvPr/>
        </p:nvSpPr>
        <p:spPr>
          <a:xfrm>
            <a:off x="916066" y="999340"/>
            <a:ext cx="6102416" cy="430887"/>
          </a:xfrm>
          <a:prstGeom prst="rect">
            <a:avLst/>
          </a:prstGeom>
          <a:noFill/>
        </p:spPr>
        <p:txBody>
          <a:bodyPr wrap="square">
            <a:spAutoFit/>
          </a:bodyPr>
          <a:lstStyle/>
          <a:p>
            <a:r>
              <a:rPr lang="zh-CN" altLang="en-US" sz="2200" b="1" dirty="0"/>
              <a:t>反向推演</a:t>
            </a:r>
          </a:p>
        </p:txBody>
      </p:sp>
    </p:spTree>
    <p:extLst>
      <p:ext uri="{BB962C8B-B14F-4D97-AF65-F5344CB8AC3E}">
        <p14:creationId xmlns:p14="http://schemas.microsoft.com/office/powerpoint/2010/main" val="3788072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8210" y="331806"/>
            <a:ext cx="54170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r>
              <a:rPr kumimoji="1" lang="en-US" altLang="zh-CN" sz="2400" b="1" dirty="0">
                <a:solidFill>
                  <a:schemeClr val="tx1"/>
                </a:solidFill>
                <a:latin typeface="Microsoft YaHei" panose="020B0503020204020204" pitchFamily="34" charset="-122"/>
                <a:ea typeface="Microsoft YaHei" panose="020B0503020204020204" pitchFamily="34" charset="-122"/>
              </a:rPr>
              <a:t>——</a:t>
            </a:r>
            <a:r>
              <a:rPr kumimoji="1" lang="zh-CN" altLang="en-US" sz="2400" b="1" dirty="0">
                <a:solidFill>
                  <a:schemeClr val="tx1"/>
                </a:solidFill>
                <a:latin typeface="Microsoft YaHei" panose="020B0503020204020204" pitchFamily="34" charset="-122"/>
                <a:ea typeface="Microsoft YaHei" panose="020B0503020204020204" pitchFamily="34" charset="-122"/>
              </a:rPr>
              <a:t>逆滤波</a:t>
            </a:r>
            <a:endParaRPr kumimoji="1" lang="en-US" altLang="zh-CN" sz="2400" b="1" dirty="0">
              <a:solidFill>
                <a:schemeClr val="tx1"/>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a:ea typeface="微软雅黑"/>
                <a:cs typeface="+mn-cs"/>
              </a:rPr>
              <a:t>建立退化模型</a:t>
            </a:r>
          </a:p>
        </p:txBody>
      </p:sp>
      <p:sp>
        <p:nvSpPr>
          <p:cNvPr id="3" name="文本框 2"/>
          <p:cNvSpPr txBox="1"/>
          <p:nvPr/>
        </p:nvSpPr>
        <p:spPr>
          <a:xfrm>
            <a:off x="774700" y="1232634"/>
            <a:ext cx="2127250" cy="67710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lphaUcPeriod"/>
              <a:tabLst/>
              <a:defRPr/>
            </a:pPr>
            <a:r>
              <a:rPr kumimoji="0" lang="zh-CN" altLang="en-US" sz="2000" b="0" i="0" u="none" strike="noStrike" kern="1200" cap="none" spc="0" normalizeH="0" baseline="0" noProof="0" dirty="0">
                <a:ln>
                  <a:noFill/>
                </a:ln>
                <a:solidFill>
                  <a:srgbClr val="FF0000"/>
                </a:solidFill>
                <a:effectLst/>
                <a:uLnTx/>
                <a:uFillTx/>
                <a:latin typeface="Arial"/>
                <a:ea typeface="微软雅黑"/>
                <a:cs typeface="+mn-cs"/>
              </a:rPr>
              <a:t>大气湍流模型</a:t>
            </a:r>
          </a:p>
          <a:p>
            <a:pPr marR="0" lvl="0" algn="l" defTabSz="914400" rtl="0" eaLnBrk="1" fontAlgn="auto" latinLnBrk="0" hangingPunct="1">
              <a:lnSpc>
                <a:spcPct val="100000"/>
              </a:lnSpc>
              <a:spcBef>
                <a:spcPts val="0"/>
              </a:spcBef>
              <a:spcAft>
                <a:spcPts val="0"/>
              </a:spcAft>
              <a:buClrTx/>
              <a:buSzTx/>
              <a:tabLst/>
              <a:defRPr/>
            </a:pPr>
            <a:endParaRPr kumimoji="0" lang="zh-CN" altLang="en-US" sz="1800" b="0" i="0" u="none" strike="noStrike" kern="1200" cap="none" spc="0" normalizeH="0" baseline="0" noProof="0" dirty="0">
              <a:ln>
                <a:noFill/>
              </a:ln>
              <a:solidFill>
                <a:srgbClr val="FF0000"/>
              </a:solidFill>
              <a:effectLst/>
              <a:uLnTx/>
              <a:uFillTx/>
              <a:latin typeface="Arial"/>
              <a:ea typeface="微软雅黑"/>
              <a:cs typeface="+mn-cs"/>
            </a:endParaRP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2035069514"/>
              </p:ext>
            </p:extLst>
          </p:nvPr>
        </p:nvGraphicFramePr>
        <p:xfrm>
          <a:off x="2703713" y="1557832"/>
          <a:ext cx="3631565" cy="734060"/>
        </p:xfrm>
        <a:graphic>
          <a:graphicData uri="http://schemas.openxmlformats.org/presentationml/2006/ole">
            <mc:AlternateContent xmlns:mc="http://schemas.openxmlformats.org/markup-compatibility/2006">
              <mc:Choice xmlns:v="urn:schemas-microsoft-com:vml" Requires="v">
                <p:oleObj r:id="rId2" imgW="1257300" imgH="254000" progId="Equation.KSEE3">
                  <p:embed/>
                </p:oleObj>
              </mc:Choice>
              <mc:Fallback>
                <p:oleObj r:id="rId2" imgW="1257300" imgH="254000" progId="Equation.KSEE3">
                  <p:embed/>
                  <p:pic>
                    <p:nvPicPr>
                      <p:cNvPr id="4" name="对象 3">
                        <a:hlinkClick r:id="" action="ppaction://ole?verb=0"/>
                      </p:cNvPr>
                      <p:cNvPicPr/>
                      <p:nvPr/>
                    </p:nvPicPr>
                    <p:blipFill>
                      <a:blip r:embed="rId3"/>
                      <a:stretch>
                        <a:fillRect/>
                      </a:stretch>
                    </p:blipFill>
                    <p:spPr>
                      <a:xfrm>
                        <a:off x="2703713" y="1557832"/>
                        <a:ext cx="3631565" cy="734060"/>
                      </a:xfrm>
                      <a:prstGeom prst="rect">
                        <a:avLst/>
                      </a:prstGeom>
                    </p:spPr>
                  </p:pic>
                </p:oleObj>
              </mc:Fallback>
            </mc:AlternateContent>
          </a:graphicData>
        </a:graphic>
      </p:graphicFrame>
      <p:sp>
        <p:nvSpPr>
          <p:cNvPr id="5" name="文本框 4"/>
          <p:cNvSpPr txBox="1"/>
          <p:nvPr/>
        </p:nvSpPr>
        <p:spPr>
          <a:xfrm>
            <a:off x="6676390" y="1790700"/>
            <a:ext cx="41744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    k</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值越大，图像越模糊</a:t>
            </a:r>
          </a:p>
        </p:txBody>
      </p:sp>
      <p:pic>
        <p:nvPicPr>
          <p:cNvPr id="8" name="图片 7" descr="IMG_20210611_112801"/>
          <p:cNvPicPr>
            <a:picLocks noChangeAspect="1"/>
          </p:cNvPicPr>
          <p:nvPr/>
        </p:nvPicPr>
        <p:blipFill>
          <a:blip r:embed="rId4"/>
          <a:stretch>
            <a:fillRect/>
          </a:stretch>
        </p:blipFill>
        <p:spPr>
          <a:xfrm>
            <a:off x="2295525" y="4686935"/>
            <a:ext cx="3244850" cy="2038350"/>
          </a:xfrm>
          <a:prstGeom prst="rect">
            <a:avLst/>
          </a:prstGeom>
        </p:spPr>
      </p:pic>
      <p:pic>
        <p:nvPicPr>
          <p:cNvPr id="9" name="图片 8" descr="IMG_20210611_112835"/>
          <p:cNvPicPr>
            <a:picLocks noChangeAspect="1"/>
          </p:cNvPicPr>
          <p:nvPr/>
        </p:nvPicPr>
        <p:blipFill>
          <a:blip r:embed="rId5"/>
          <a:stretch>
            <a:fillRect/>
          </a:stretch>
        </p:blipFill>
        <p:spPr>
          <a:xfrm>
            <a:off x="6184900" y="2336800"/>
            <a:ext cx="3232150" cy="2089150"/>
          </a:xfrm>
          <a:prstGeom prst="rect">
            <a:avLst/>
          </a:prstGeom>
        </p:spPr>
      </p:pic>
      <p:pic>
        <p:nvPicPr>
          <p:cNvPr id="10" name="图片 9" descr="IMG_20210611_112742"/>
          <p:cNvPicPr>
            <a:picLocks noChangeAspect="1"/>
          </p:cNvPicPr>
          <p:nvPr/>
        </p:nvPicPr>
        <p:blipFill>
          <a:blip r:embed="rId6"/>
          <a:stretch>
            <a:fillRect/>
          </a:stretch>
        </p:blipFill>
        <p:spPr>
          <a:xfrm>
            <a:off x="2295525" y="2336800"/>
            <a:ext cx="3263900" cy="2006600"/>
          </a:xfrm>
          <a:prstGeom prst="rect">
            <a:avLst/>
          </a:prstGeom>
        </p:spPr>
      </p:pic>
      <p:pic>
        <p:nvPicPr>
          <p:cNvPr id="11" name="图片 10" descr="IMG_20210611_112854"/>
          <p:cNvPicPr>
            <a:picLocks noChangeAspect="1"/>
          </p:cNvPicPr>
          <p:nvPr/>
        </p:nvPicPr>
        <p:blipFill>
          <a:blip r:embed="rId7"/>
          <a:stretch>
            <a:fillRect/>
          </a:stretch>
        </p:blipFill>
        <p:spPr>
          <a:xfrm>
            <a:off x="6184900" y="4680585"/>
            <a:ext cx="3200400" cy="2044700"/>
          </a:xfrm>
          <a:prstGeom prst="rect">
            <a:avLst/>
          </a:prstGeom>
        </p:spPr>
      </p:pic>
      <p:sp>
        <p:nvSpPr>
          <p:cNvPr id="12" name="文本框 11"/>
          <p:cNvSpPr txBox="1"/>
          <p:nvPr/>
        </p:nvSpPr>
        <p:spPr>
          <a:xfrm>
            <a:off x="882015" y="2929255"/>
            <a:ext cx="87503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   </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原图：</a:t>
            </a:r>
          </a:p>
        </p:txBody>
      </p:sp>
      <p:sp>
        <p:nvSpPr>
          <p:cNvPr id="13" name="文本框 12"/>
          <p:cNvSpPr txBox="1"/>
          <p:nvPr/>
        </p:nvSpPr>
        <p:spPr>
          <a:xfrm>
            <a:off x="565785" y="5245100"/>
            <a:ext cx="17303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大气湍流模型：</a:t>
            </a:r>
          </a:p>
        </p:txBody>
      </p:sp>
      <p:sp>
        <p:nvSpPr>
          <p:cNvPr id="7" name="文本框 6">
            <a:extLst>
              <a:ext uri="{FF2B5EF4-FFF2-40B4-BE49-F238E27FC236}">
                <a16:creationId xmlns:a16="http://schemas.microsoft.com/office/drawing/2014/main" id="{8FAE8323-2E4C-4A0E-B9CE-2B719F6DCF88}"/>
              </a:ext>
            </a:extLst>
          </p:cNvPr>
          <p:cNvSpPr txBox="1"/>
          <p:nvPr/>
        </p:nvSpPr>
        <p:spPr>
          <a:xfrm>
            <a:off x="856348" y="1740196"/>
            <a:ext cx="1506253" cy="369332"/>
          </a:xfrm>
          <a:prstGeom prst="rect">
            <a:avLst/>
          </a:prstGeom>
          <a:noFill/>
        </p:spPr>
        <p:txBody>
          <a:bodyPr wrap="square" rtlCol="0">
            <a:spAutoFit/>
          </a:bodyPr>
          <a:lstStyle/>
          <a:p>
            <a:r>
              <a:rPr lang="zh-CN" altLang="en-US" dirty="0"/>
              <a:t>退化函数为：</a:t>
            </a:r>
          </a:p>
        </p:txBody>
      </p:sp>
    </p:spTree>
    <p:extLst>
      <p:ext uri="{BB962C8B-B14F-4D97-AF65-F5344CB8AC3E}">
        <p14:creationId xmlns:p14="http://schemas.microsoft.com/office/powerpoint/2010/main" val="2215995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reference.wolfram"/>
          <p:cNvPicPr>
            <a:picLocks noChangeAspect="1"/>
          </p:cNvPicPr>
          <p:nvPr/>
        </p:nvPicPr>
        <p:blipFill rotWithShape="1">
          <a:blip r:embed="rId2"/>
          <a:srcRect l="14906" r="4477" b="-2"/>
          <a:stretch/>
        </p:blipFill>
        <p:spPr>
          <a:xfrm>
            <a:off x="3546604" y="10"/>
            <a:ext cx="8645396" cy="6839702"/>
          </a:xfrm>
          <a:prstGeom prst="rect">
            <a:avLst/>
          </a:prstGeom>
        </p:spPr>
      </p:pic>
      <p:sp>
        <p:nvSpPr>
          <p:cNvPr id="25"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idx="4294967295"/>
          </p:nvPr>
        </p:nvSpPr>
        <p:spPr>
          <a:xfrm>
            <a:off x="228219" y="1024128"/>
            <a:ext cx="3438144" cy="752094"/>
          </a:xfrm>
        </p:spPr>
        <p:txBody>
          <a:bodyPr vert="horz" lIns="91440" tIns="45720" rIns="91440" bIns="45720" rtlCol="0" anchor="b">
            <a:normAutofit fontScale="90000"/>
          </a:bodyPr>
          <a:lstStyle/>
          <a:p>
            <a:br>
              <a:rPr lang="en-US" altLang="zh-CN" sz="1800" dirty="0"/>
            </a:br>
            <a:r>
              <a:rPr lang="en-US" altLang="zh-CN" sz="2400" b="1" dirty="0">
                <a:latin typeface="+mj-ea"/>
              </a:rPr>
              <a:t>  </a:t>
            </a:r>
            <a:r>
              <a:rPr lang="zh-CN" altLang="en-US" sz="2400" b="1" dirty="0">
                <a:latin typeface="+mj-ea"/>
              </a:rPr>
              <a:t>建立</a:t>
            </a:r>
            <a:r>
              <a:rPr lang="zh-CN" altLang="en-US" sz="2400" b="1" dirty="0">
                <a:effectLst>
                  <a:outerShdw blurRad="38100" dist="19050" dir="2700000" algn="tl" rotWithShape="0">
                    <a:schemeClr val="dk1">
                      <a:alpha val="40000"/>
                    </a:schemeClr>
                  </a:outerShdw>
                </a:effectLst>
                <a:latin typeface="+mj-ea"/>
              </a:rPr>
              <a:t>退化</a:t>
            </a:r>
            <a:r>
              <a:rPr lang="zh-CN" altLang="en-US" sz="2400" b="1" dirty="0">
                <a:latin typeface="+mj-ea"/>
              </a:rPr>
              <a:t>模型</a:t>
            </a:r>
            <a:br>
              <a:rPr lang="zh-CN" altLang="en-US" sz="1800" dirty="0"/>
            </a:br>
            <a:br>
              <a:rPr lang="zh-CN" altLang="en-US" sz="1800" dirty="0"/>
            </a:br>
            <a:endParaRPr lang="zh-CN" altLang="en-US" sz="1800" dirty="0"/>
          </a:p>
        </p:txBody>
      </p:sp>
      <p:sp>
        <p:nvSpPr>
          <p:cNvPr id="2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文本框 2"/>
          <p:cNvSpPr txBox="1"/>
          <p:nvPr/>
        </p:nvSpPr>
        <p:spPr>
          <a:xfrm>
            <a:off x="699135" y="2082546"/>
            <a:ext cx="3438906" cy="3207258"/>
          </a:xfrm>
          <a:prstGeom prst="rect">
            <a:avLst/>
          </a:prstGeom>
        </p:spPr>
        <p:txBody>
          <a:bodyPr vert="horz" lIns="91440" tIns="45720" rIns="91440" bIns="45720" rtlCol="0" anchor="t">
            <a:noAutofit/>
          </a:bodyPr>
          <a:lstStyle/>
          <a:p>
            <a:pPr marR="0" lvl="0" fontAlgn="auto">
              <a:lnSpc>
                <a:spcPct val="90000"/>
              </a:lnSpc>
              <a:spcBef>
                <a:spcPts val="0"/>
              </a:spcBef>
              <a:spcAft>
                <a:spcPts val="600"/>
              </a:spcAft>
              <a:buClrTx/>
              <a:buSzTx/>
              <a:tabLst/>
              <a:defRPr/>
            </a:pPr>
            <a:r>
              <a:rPr kumimoji="0" lang="en-US" altLang="zh-CN" b="0" i="0" u="none" strike="noStrike" cap="none" spc="0" normalizeH="0" baseline="0" noProof="0" dirty="0">
                <a:ln>
                  <a:noFill/>
                </a:ln>
                <a:effectLst/>
                <a:uLnTx/>
                <a:uFillTx/>
              </a:rPr>
              <a:t>B</a:t>
            </a:r>
            <a:r>
              <a:rPr kumimoji="0" lang="zh-CN" altLang="en-US" sz="2000" b="0" i="0" u="none" strike="noStrike" cap="none" spc="0" normalizeH="0" baseline="0" noProof="0" dirty="0">
                <a:ln>
                  <a:noFill/>
                </a:ln>
                <a:effectLst/>
                <a:uLnTx/>
                <a:uFillTx/>
              </a:rPr>
              <a:t>、</a:t>
            </a:r>
            <a:r>
              <a:rPr kumimoji="0" lang="zh-CN" altLang="en-US" sz="2000" b="0" i="0" u="none" strike="noStrike" cap="none" spc="0" normalizeH="0" baseline="0" noProof="0" dirty="0">
                <a:ln>
                  <a:noFill/>
                </a:ln>
                <a:solidFill>
                  <a:srgbClr val="FF0000"/>
                </a:solidFill>
                <a:effectLst/>
                <a:uLnTx/>
                <a:uFillTx/>
              </a:rPr>
              <a:t>运动模糊模型</a:t>
            </a:r>
            <a:endParaRPr kumimoji="0" lang="en-US" altLang="zh-CN" sz="2000" b="0" i="0" u="none" strike="noStrike" cap="none" spc="0" normalizeH="0" baseline="0" noProof="0" dirty="0">
              <a:ln>
                <a:noFill/>
              </a:ln>
              <a:solidFill>
                <a:srgbClr val="FF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zh-CN" altLang="en-US" sz="2000" b="0" i="0" u="none" strike="noStrike" cap="none" spc="0" normalizeH="0" baseline="0" noProof="0" dirty="0">
                <a:ln>
                  <a:noFill/>
                </a:ln>
                <a:effectLst/>
                <a:uLnTx/>
                <a:uFillTx/>
              </a:rPr>
              <a:t>假定相机不动</a:t>
            </a:r>
            <a:r>
              <a:rPr kumimoji="0" lang="en-US" altLang="zh-CN" sz="2000" b="0" i="0" u="none" strike="noStrike" cap="none" spc="0" normalizeH="0" baseline="0" noProof="0" dirty="0">
                <a:ln>
                  <a:noFill/>
                </a:ln>
                <a:effectLst/>
                <a:uLnTx/>
                <a:uFillTx/>
              </a:rPr>
              <a:t>,</a:t>
            </a:r>
            <a:r>
              <a:rPr kumimoji="0" lang="zh-CN" altLang="en-US" sz="2000" b="0" i="0" u="none" strike="noStrike" cap="none" spc="0" normalizeH="0" baseline="0" noProof="0" dirty="0">
                <a:ln>
                  <a:noFill/>
                </a:ln>
                <a:effectLst/>
                <a:uLnTx/>
                <a:uFillTx/>
              </a:rPr>
              <a:t>图像在图像面上移动并且图像除移动外不随时间变化</a:t>
            </a:r>
            <a:endParaRPr kumimoji="0" lang="en-US" altLang="zh-CN" sz="20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zh-CN" altLang="en-US" sz="2000" b="0" i="0" u="none" strike="noStrike" cap="none" spc="0" normalizeH="0" baseline="0" noProof="0" dirty="0">
                <a:ln>
                  <a:noFill/>
                </a:ln>
                <a:effectLst/>
                <a:uLnTx/>
                <a:uFillTx/>
              </a:rPr>
              <a:t>令</a:t>
            </a:r>
            <a:r>
              <a:rPr kumimoji="0" lang="en-US" altLang="zh-CN" sz="2000" b="0" i="0" u="none" strike="noStrike" cap="none" spc="0" normalizeH="0" baseline="0" noProof="0" dirty="0">
                <a:ln>
                  <a:noFill/>
                </a:ln>
                <a:effectLst/>
                <a:uLnTx/>
                <a:uFillTx/>
              </a:rPr>
              <a:t>a</a:t>
            </a:r>
            <a:r>
              <a:rPr kumimoji="0" lang="zh-CN" altLang="en-US" sz="2000" b="0" i="0" u="none" strike="noStrike" cap="none" spc="0" normalizeH="0" baseline="0" noProof="0" dirty="0">
                <a:ln>
                  <a:noFill/>
                </a:ln>
                <a:effectLst/>
                <a:uLnTx/>
                <a:uFillTx/>
              </a:rPr>
              <a:t>和</a:t>
            </a:r>
            <a:r>
              <a:rPr kumimoji="0" lang="en-US" altLang="zh-CN" sz="2000" b="0" i="0" u="none" strike="noStrike" cap="none" spc="0" normalizeH="0" baseline="0" noProof="0" dirty="0">
                <a:ln>
                  <a:noFill/>
                </a:ln>
                <a:effectLst/>
                <a:uLnTx/>
                <a:uFillTx/>
              </a:rPr>
              <a:t>b</a:t>
            </a:r>
            <a:r>
              <a:rPr kumimoji="0" lang="zh-CN" altLang="en-US" sz="2000" b="0" i="0" u="none" strike="noStrike" cap="none" spc="0" normalizeH="0" baseline="0" noProof="0" dirty="0">
                <a:ln>
                  <a:noFill/>
                </a:ln>
                <a:effectLst/>
                <a:uLnTx/>
                <a:uFillTx/>
              </a:rPr>
              <a:t>分别代表位移的水平分量和垂直分量</a:t>
            </a:r>
            <a:r>
              <a:rPr kumimoji="0" lang="en-US" altLang="zh-CN" sz="2000" b="0" i="0" u="none" strike="noStrike" cap="none" spc="0" normalizeH="0" baseline="0" noProof="0" dirty="0">
                <a:ln>
                  <a:noFill/>
                </a:ln>
                <a:effectLst/>
                <a:uLnTx/>
                <a:uFillTx/>
              </a:rPr>
              <a:t>,</a:t>
            </a:r>
            <a:r>
              <a:rPr kumimoji="0" lang="zh-CN" altLang="en-US" sz="2000" b="0" i="0" u="none" strike="noStrike" cap="none" spc="0" normalizeH="0" baseline="0" noProof="0" dirty="0">
                <a:ln>
                  <a:noFill/>
                </a:ln>
                <a:effectLst/>
                <a:uLnTx/>
                <a:uFillTx/>
              </a:rPr>
              <a:t>那么在快门开启的时间</a:t>
            </a:r>
            <a:r>
              <a:rPr kumimoji="0" lang="en-US" altLang="zh-CN" sz="2000" b="0" i="0" u="none" strike="noStrike" cap="none" spc="0" normalizeH="0" baseline="0" noProof="0" dirty="0">
                <a:ln>
                  <a:noFill/>
                </a:ln>
                <a:effectLst/>
                <a:uLnTx/>
                <a:uFillTx/>
              </a:rPr>
              <a:t>T</a:t>
            </a:r>
            <a:r>
              <a:rPr kumimoji="0" lang="zh-CN" altLang="en-US" sz="2000" b="0" i="0" u="none" strike="noStrike" cap="none" spc="0" normalizeH="0" baseline="0" noProof="0" dirty="0">
                <a:ln>
                  <a:noFill/>
                </a:ln>
                <a:effectLst/>
                <a:uLnTx/>
                <a:uFillTx/>
              </a:rPr>
              <a:t>内</a:t>
            </a:r>
            <a:r>
              <a:rPr kumimoji="0" lang="en-US" altLang="zh-CN" sz="2000" b="0" i="0" u="none" strike="noStrike" cap="none" spc="0" normalizeH="0" baseline="0" noProof="0" dirty="0">
                <a:ln>
                  <a:noFill/>
                </a:ln>
                <a:effectLst/>
                <a:uLnTx/>
                <a:uFillTx/>
              </a:rPr>
              <a:t>,</a:t>
            </a:r>
            <a:r>
              <a:rPr kumimoji="0" lang="zh-CN" altLang="en-US" sz="2000" b="0" i="0" u="none" strike="noStrike" cap="none" spc="0" normalizeH="0" baseline="0" noProof="0" dirty="0">
                <a:ln>
                  <a:noFill/>
                </a:ln>
                <a:effectLst/>
                <a:uLnTx/>
                <a:uFillTx/>
              </a:rPr>
              <a:t>胶片上某点的总曝光量是图像在移动过程中一系列相应像素的亮度对该点作用之总和</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zh-CN" altLang="en-US" sz="2000" b="0" i="0" u="none" strike="noStrike" cap="none" spc="0" normalizeH="0" baseline="0" noProof="0" dirty="0">
                <a:ln>
                  <a:noFill/>
                </a:ln>
                <a:effectLst/>
                <a:uLnTx/>
                <a:uFillTx/>
              </a:rPr>
              <a:t>运动模糊图像是由同一图像在产生</a:t>
            </a:r>
            <a:r>
              <a:rPr kumimoji="0" lang="zh-CN" altLang="en-US" sz="2000" b="0" i="0" u="none" strike="noStrike" cap="none" spc="0" normalizeH="0" baseline="0" noProof="0" dirty="0">
                <a:ln>
                  <a:noFill/>
                </a:ln>
                <a:effectLst>
                  <a:outerShdw blurRad="38100" dist="19050" dir="2700000" algn="tl" rotWithShape="0">
                    <a:prstClr val="black">
                      <a:alpha val="40000"/>
                    </a:prstClr>
                  </a:outerShdw>
                </a:effectLst>
                <a:uLnTx/>
                <a:uFillTx/>
              </a:rPr>
              <a:t>距离延迟后与原图像</a:t>
            </a:r>
            <a:r>
              <a:rPr kumimoji="0" lang="zh-CN" altLang="en-US" sz="2000" b="0" i="0" u="none" strike="noStrike" cap="none" spc="0" normalizeH="0" baseline="0" noProof="0" dirty="0">
                <a:ln>
                  <a:noFill/>
                </a:ln>
                <a:effectLst/>
                <a:uLnTx/>
                <a:uFillTx/>
              </a:rPr>
              <a:t>叠加而成</a:t>
            </a:r>
          </a:p>
        </p:txBody>
      </p:sp>
      <p:sp>
        <p:nvSpPr>
          <p:cNvPr id="4" name="文本框 3">
            <a:extLst>
              <a:ext uri="{FF2B5EF4-FFF2-40B4-BE49-F238E27FC236}">
                <a16:creationId xmlns:a16="http://schemas.microsoft.com/office/drawing/2014/main" id="{A39652A5-44A3-4DBD-9EBC-8762FA3AF0B9}"/>
              </a:ext>
            </a:extLst>
          </p:cNvPr>
          <p:cNvSpPr txBox="1"/>
          <p:nvPr/>
        </p:nvSpPr>
        <p:spPr>
          <a:xfrm>
            <a:off x="259882" y="423512"/>
            <a:ext cx="2897204" cy="461665"/>
          </a:xfrm>
          <a:prstGeom prst="rect">
            <a:avLst/>
          </a:prstGeom>
          <a:noFill/>
        </p:spPr>
        <p:txBody>
          <a:bodyPr wrap="square" rtlCol="0">
            <a:spAutoFit/>
          </a:bodyPr>
          <a:lstStyle/>
          <a:p>
            <a:r>
              <a:rPr lang="zh-CN" altLang="en-US" sz="2400" b="1" dirty="0">
                <a:latin typeface="+mj-ea"/>
                <a:ea typeface="+mj-ea"/>
              </a:rPr>
              <a:t> 基于逆滤波的复原</a:t>
            </a:r>
          </a:p>
        </p:txBody>
      </p:sp>
    </p:spTree>
    <p:extLst>
      <p:ext uri="{BB962C8B-B14F-4D97-AF65-F5344CB8AC3E}">
        <p14:creationId xmlns:p14="http://schemas.microsoft.com/office/powerpoint/2010/main" val="2489929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967" y="398704"/>
            <a:ext cx="5966927"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r>
              <a:rPr kumimoji="1" lang="en-US" altLang="zh-CN" sz="2400" b="1" dirty="0">
                <a:solidFill>
                  <a:schemeClr val="tx1"/>
                </a:solidFill>
                <a:latin typeface="Microsoft YaHei" panose="020B0503020204020204" pitchFamily="34" charset="-122"/>
                <a:ea typeface="Microsoft YaHei" panose="020B0503020204020204" pitchFamily="34" charset="-122"/>
              </a:rPr>
              <a:t>——</a:t>
            </a:r>
            <a:r>
              <a:rPr kumimoji="1" lang="zh-CN" altLang="en-US" sz="2400" b="1" dirty="0">
                <a:solidFill>
                  <a:schemeClr val="tx1"/>
                </a:solidFill>
                <a:latin typeface="Microsoft YaHei" panose="020B0503020204020204" pitchFamily="34" charset="-122"/>
                <a:ea typeface="Microsoft YaHei" panose="020B0503020204020204" pitchFamily="34" charset="-122"/>
              </a:rPr>
              <a:t>逆滤波</a:t>
            </a:r>
            <a:endParaRPr kumimoji="1" lang="en-US" altLang="zh-CN" sz="2400" b="1" dirty="0">
              <a:solidFill>
                <a:schemeClr val="tx1"/>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400" b="1" dirty="0">
              <a:solidFill>
                <a:schemeClr val="tx1"/>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j-ea"/>
              </a:rPr>
              <a:t>建立退化模型</a:t>
            </a:r>
          </a:p>
        </p:txBody>
      </p:sp>
      <p:sp>
        <p:nvSpPr>
          <p:cNvPr id="6" name="文本框 5"/>
          <p:cNvSpPr txBox="1"/>
          <p:nvPr/>
        </p:nvSpPr>
        <p:spPr>
          <a:xfrm>
            <a:off x="1346518" y="1911635"/>
            <a:ext cx="16452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运动模糊模型</a:t>
            </a:r>
          </a:p>
        </p:txBody>
      </p:sp>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3277623255"/>
              </p:ext>
            </p:extLst>
          </p:nvPr>
        </p:nvGraphicFramePr>
        <p:xfrm>
          <a:off x="2169161" y="3923231"/>
          <a:ext cx="7459978" cy="1391434"/>
        </p:xfrm>
        <a:graphic>
          <a:graphicData uri="http://schemas.openxmlformats.org/presentationml/2006/ole">
            <mc:AlternateContent xmlns:mc="http://schemas.openxmlformats.org/markup-compatibility/2006">
              <mc:Choice xmlns:v="urn:schemas-microsoft-com:vml" Requires="v">
                <p:oleObj r:id="rId2" imgW="2247900" imgH="419100" progId="Equation.KSEE3">
                  <p:embed/>
                </p:oleObj>
              </mc:Choice>
              <mc:Fallback>
                <p:oleObj r:id="rId2" imgW="2247900" imgH="419100" progId="Equation.KSEE3">
                  <p:embed/>
                  <p:pic>
                    <p:nvPicPr>
                      <p:cNvPr id="7" name="对象 6">
                        <a:hlinkClick r:id="" action="ppaction://ole?verb=0"/>
                      </p:cNvPr>
                      <p:cNvPicPr/>
                      <p:nvPr/>
                    </p:nvPicPr>
                    <p:blipFill>
                      <a:blip r:embed="rId3"/>
                      <a:stretch>
                        <a:fillRect/>
                      </a:stretch>
                    </p:blipFill>
                    <p:spPr>
                      <a:xfrm>
                        <a:off x="2169161" y="3923231"/>
                        <a:ext cx="7459978" cy="1391434"/>
                      </a:xfrm>
                      <a:prstGeom prst="rect">
                        <a:avLst/>
                      </a:prstGeom>
                    </p:spPr>
                  </p:pic>
                </p:oleObj>
              </mc:Fallback>
            </mc:AlternateContent>
          </a:graphicData>
        </a:graphic>
      </p:graphicFrame>
      <p:cxnSp>
        <p:nvCxnSpPr>
          <p:cNvPr id="10" name="直接箭头连接符 9"/>
          <p:cNvCxnSpPr>
            <a:cxnSpLocks/>
          </p:cNvCxnSpPr>
          <p:nvPr/>
        </p:nvCxnSpPr>
        <p:spPr>
          <a:xfrm flipV="1">
            <a:off x="4469130" y="2979044"/>
            <a:ext cx="0" cy="874471"/>
          </a:xfrm>
          <a:prstGeom prst="straightConnector1">
            <a:avLst/>
          </a:prstGeom>
          <a:ln w="22225">
            <a:tailEnd type="arrow" w="med" len="med"/>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4043002" y="2438057"/>
            <a:ext cx="15055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曝光时间</a:t>
            </a:r>
          </a:p>
        </p:txBody>
      </p:sp>
      <p:cxnSp>
        <p:nvCxnSpPr>
          <p:cNvPr id="12" name="直接箭头连接符 11"/>
          <p:cNvCxnSpPr>
            <a:cxnSpLocks/>
          </p:cNvCxnSpPr>
          <p:nvPr/>
        </p:nvCxnSpPr>
        <p:spPr>
          <a:xfrm flipV="1">
            <a:off x="6343015" y="2979044"/>
            <a:ext cx="0" cy="899911"/>
          </a:xfrm>
          <a:prstGeom prst="straightConnector1">
            <a:avLst/>
          </a:prstGeom>
          <a:ln w="22225">
            <a:tailEnd type="arrow" w="med" len="med"/>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5668961" y="2438084"/>
            <a:ext cx="15919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水平移动量</a:t>
            </a:r>
          </a:p>
        </p:txBody>
      </p:sp>
      <p:cxnSp>
        <p:nvCxnSpPr>
          <p:cNvPr id="14" name="直接箭头连接符 13"/>
          <p:cNvCxnSpPr>
            <a:cxnSpLocks/>
          </p:cNvCxnSpPr>
          <p:nvPr/>
        </p:nvCxnSpPr>
        <p:spPr>
          <a:xfrm flipV="1">
            <a:off x="7260906" y="2979044"/>
            <a:ext cx="0" cy="869430"/>
          </a:xfrm>
          <a:prstGeom prst="straightConnector1">
            <a:avLst/>
          </a:prstGeom>
          <a:ln>
            <a:solidFill>
              <a:schemeClr val="tx1"/>
            </a:solidFill>
            <a:tailEnd type="arrow" w="med" len="med"/>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6933797" y="2438084"/>
            <a:ext cx="138811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垂直移动量</a:t>
            </a:r>
          </a:p>
        </p:txBody>
      </p:sp>
    </p:spTree>
    <p:extLst>
      <p:ext uri="{BB962C8B-B14F-4D97-AF65-F5344CB8AC3E}">
        <p14:creationId xmlns:p14="http://schemas.microsoft.com/office/powerpoint/2010/main" val="1031822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lenovo\Desktop\20201118104206375.jpg20201118104206375"/>
          <p:cNvPicPr>
            <a:picLocks noChangeAspect="1"/>
          </p:cNvPicPr>
          <p:nvPr/>
        </p:nvPicPr>
        <p:blipFill>
          <a:blip r:embed="rId2"/>
          <a:srcRect/>
          <a:stretch>
            <a:fillRect/>
          </a:stretch>
        </p:blipFill>
        <p:spPr>
          <a:xfrm>
            <a:off x="6951260" y="1516560"/>
            <a:ext cx="3803651" cy="3803143"/>
          </a:xfrm>
          <a:prstGeom prst="rect">
            <a:avLst/>
          </a:prstGeom>
        </p:spPr>
      </p:pic>
      <p:pic>
        <p:nvPicPr>
          <p:cNvPr id="3" name="图片 2" descr="images.cnitblog"/>
          <p:cNvPicPr>
            <a:picLocks noChangeAspect="1"/>
          </p:cNvPicPr>
          <p:nvPr/>
        </p:nvPicPr>
        <p:blipFill>
          <a:blip r:embed="rId3"/>
          <a:stretch>
            <a:fillRect/>
          </a:stretch>
        </p:blipFill>
        <p:spPr>
          <a:xfrm>
            <a:off x="1581151" y="1538296"/>
            <a:ext cx="3803650" cy="3781407"/>
          </a:xfrm>
          <a:prstGeom prst="rect">
            <a:avLst/>
          </a:prstGeom>
        </p:spPr>
      </p:pic>
      <p:sp>
        <p:nvSpPr>
          <p:cNvPr id="4" name="文本框 3"/>
          <p:cNvSpPr txBox="1"/>
          <p:nvPr/>
        </p:nvSpPr>
        <p:spPr>
          <a:xfrm>
            <a:off x="2485390" y="5878061"/>
            <a:ext cx="259651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原始图像</a:t>
            </a:r>
          </a:p>
        </p:txBody>
      </p:sp>
      <p:sp>
        <p:nvSpPr>
          <p:cNvPr id="5" name="文本框 4"/>
          <p:cNvSpPr txBox="1"/>
          <p:nvPr/>
        </p:nvSpPr>
        <p:spPr>
          <a:xfrm>
            <a:off x="7490692" y="5872981"/>
            <a:ext cx="27247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             </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运动模糊图像</a:t>
            </a:r>
          </a:p>
        </p:txBody>
      </p:sp>
      <p:sp>
        <p:nvSpPr>
          <p:cNvPr id="6" name="文本框 5">
            <a:extLst>
              <a:ext uri="{FF2B5EF4-FFF2-40B4-BE49-F238E27FC236}">
                <a16:creationId xmlns:a16="http://schemas.microsoft.com/office/drawing/2014/main" id="{2D44DC1C-CE26-4583-8F7C-B20FD68BED79}"/>
              </a:ext>
            </a:extLst>
          </p:cNvPr>
          <p:cNvSpPr txBox="1"/>
          <p:nvPr/>
        </p:nvSpPr>
        <p:spPr>
          <a:xfrm>
            <a:off x="733742" y="516468"/>
            <a:ext cx="6099810" cy="461665"/>
          </a:xfrm>
          <a:prstGeom prst="rect">
            <a:avLst/>
          </a:prstGeom>
          <a:noFill/>
        </p:spPr>
        <p:txBody>
          <a:bodyPr wrap="square" rtlCol="0">
            <a:spAutoFit/>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r>
              <a:rPr kumimoji="1" lang="en-US" altLang="zh-CN" sz="2400" b="1" dirty="0">
                <a:solidFill>
                  <a:schemeClr val="tx1"/>
                </a:solidFill>
                <a:latin typeface="Microsoft YaHei" panose="020B0503020204020204" pitchFamily="34" charset="-122"/>
                <a:ea typeface="Microsoft YaHei" panose="020B0503020204020204" pitchFamily="34" charset="-122"/>
              </a:rPr>
              <a:t>——</a:t>
            </a:r>
            <a:r>
              <a:rPr kumimoji="1" lang="zh-CN" altLang="en-US" sz="2400" b="1" dirty="0">
                <a:solidFill>
                  <a:schemeClr val="tx1"/>
                </a:solidFill>
                <a:latin typeface="Microsoft YaHei" panose="020B0503020204020204" pitchFamily="34" charset="-122"/>
                <a:ea typeface="Microsoft YaHei" panose="020B0503020204020204" pitchFamily="34" charset="-122"/>
              </a:rPr>
              <a:t>逆滤波</a:t>
            </a:r>
            <a:endParaRPr lang="zh-CN" altLang="en-US" dirty="0"/>
          </a:p>
        </p:txBody>
      </p:sp>
    </p:spTree>
    <p:extLst>
      <p:ext uri="{BB962C8B-B14F-4D97-AF65-F5344CB8AC3E}">
        <p14:creationId xmlns:p14="http://schemas.microsoft.com/office/powerpoint/2010/main" val="3907055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6066" y="329878"/>
            <a:ext cx="7524549" cy="438389"/>
          </a:xfrm>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r>
              <a:rPr kumimoji="1" lang="en-US" altLang="zh-CN" sz="2400" b="1" dirty="0">
                <a:solidFill>
                  <a:schemeClr val="tx1"/>
                </a:solidFill>
                <a:latin typeface="Microsoft YaHei" panose="020B0503020204020204" pitchFamily="34" charset="-122"/>
                <a:ea typeface="Microsoft YaHei" panose="020B0503020204020204" pitchFamily="34" charset="-122"/>
              </a:rPr>
              <a:t>——</a:t>
            </a:r>
            <a:r>
              <a:rPr kumimoji="1" lang="zh-CN" altLang="en-US" sz="2400" b="1" dirty="0">
                <a:solidFill>
                  <a:schemeClr val="tx1"/>
                </a:solidFill>
                <a:latin typeface="Microsoft YaHei" panose="020B0503020204020204" pitchFamily="34" charset="-122"/>
                <a:ea typeface="Microsoft YaHei" panose="020B0503020204020204" pitchFamily="34" charset="-122"/>
              </a:rPr>
              <a:t>逆滤波</a:t>
            </a:r>
            <a:endParaRPr lang="zh-CN" altLang="en-US" dirty="0"/>
          </a:p>
        </p:txBody>
      </p:sp>
      <p:sp>
        <p:nvSpPr>
          <p:cNvPr id="7" name="文本框 6"/>
          <p:cNvSpPr txBox="1"/>
          <p:nvPr/>
        </p:nvSpPr>
        <p:spPr>
          <a:xfrm>
            <a:off x="1150620" y="1456690"/>
            <a:ext cx="52673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Arial"/>
                <a:ea typeface="微软雅黑"/>
                <a:cs typeface="+mn-cs"/>
              </a:rPr>
              <a:t>直接逆滤波</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：去除噪声影响，直接进行逆滤波</a:t>
            </a:r>
          </a:p>
        </p:txBody>
      </p:sp>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4114323659"/>
              </p:ext>
            </p:extLst>
          </p:nvPr>
        </p:nvGraphicFramePr>
        <p:xfrm>
          <a:off x="2919729" y="2011044"/>
          <a:ext cx="6102257" cy="1776729"/>
        </p:xfrm>
        <a:graphic>
          <a:graphicData uri="http://schemas.openxmlformats.org/presentationml/2006/ole">
            <mc:AlternateContent xmlns:mc="http://schemas.openxmlformats.org/markup-compatibility/2006">
              <mc:Choice xmlns:v="urn:schemas-microsoft-com:vml" Requires="v">
                <p:oleObj r:id="rId2" imgW="2273300" imgH="660400" progId="Equation.KSEE3">
                  <p:embed/>
                </p:oleObj>
              </mc:Choice>
              <mc:Fallback>
                <p:oleObj r:id="rId2" imgW="2273300" imgH="660400" progId="Equation.KSEE3">
                  <p:embed/>
                  <p:pic>
                    <p:nvPicPr>
                      <p:cNvPr id="8" name="对象 7">
                        <a:hlinkClick r:id="" action="ppaction://ole?verb=0"/>
                      </p:cNvPr>
                      <p:cNvPicPr/>
                      <p:nvPr/>
                    </p:nvPicPr>
                    <p:blipFill>
                      <a:blip r:embed="rId3"/>
                      <a:stretch>
                        <a:fillRect/>
                      </a:stretch>
                    </p:blipFill>
                    <p:spPr>
                      <a:xfrm>
                        <a:off x="2919729" y="2011044"/>
                        <a:ext cx="6102257" cy="1776729"/>
                      </a:xfrm>
                      <a:prstGeom prst="rect">
                        <a:avLst/>
                      </a:prstGeom>
                    </p:spPr>
                  </p:pic>
                </p:oleObj>
              </mc:Fallback>
            </mc:AlternateContent>
          </a:graphicData>
        </a:graphic>
      </p:graphicFrame>
      <p:sp>
        <p:nvSpPr>
          <p:cNvPr id="9" name="文本框 8"/>
          <p:cNvSpPr txBox="1"/>
          <p:nvPr/>
        </p:nvSpPr>
        <p:spPr>
          <a:xfrm>
            <a:off x="1150620" y="3408045"/>
            <a:ext cx="353822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lphaUcPeriod"/>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大气湍流模型</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a:t>
            </a:r>
          </a:p>
        </p:txBody>
      </p:sp>
      <p:pic>
        <p:nvPicPr>
          <p:cNvPr id="10" name="图片 9"/>
          <p:cNvPicPr>
            <a:picLocks noChangeAspect="1"/>
          </p:cNvPicPr>
          <p:nvPr/>
        </p:nvPicPr>
        <p:blipFill>
          <a:blip r:embed="rId4"/>
          <a:stretch>
            <a:fillRect/>
          </a:stretch>
        </p:blipFill>
        <p:spPr>
          <a:xfrm>
            <a:off x="2527300" y="3962400"/>
            <a:ext cx="2162175" cy="1776730"/>
          </a:xfrm>
          <a:prstGeom prst="rect">
            <a:avLst/>
          </a:prstGeom>
        </p:spPr>
      </p:pic>
      <p:pic>
        <p:nvPicPr>
          <p:cNvPr id="11" name="图片 10"/>
          <p:cNvPicPr>
            <a:picLocks noChangeAspect="1"/>
          </p:cNvPicPr>
          <p:nvPr/>
        </p:nvPicPr>
        <p:blipFill>
          <a:blip r:embed="rId5"/>
          <a:stretch>
            <a:fillRect/>
          </a:stretch>
        </p:blipFill>
        <p:spPr>
          <a:xfrm>
            <a:off x="5945505" y="3962400"/>
            <a:ext cx="2218055" cy="1776730"/>
          </a:xfrm>
          <a:prstGeom prst="rect">
            <a:avLst/>
          </a:prstGeom>
        </p:spPr>
      </p:pic>
      <p:sp>
        <p:nvSpPr>
          <p:cNvPr id="13" name="文本框 12"/>
          <p:cNvSpPr txBox="1"/>
          <p:nvPr/>
        </p:nvSpPr>
        <p:spPr>
          <a:xfrm>
            <a:off x="8845550" y="4389755"/>
            <a:ext cx="266065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结论：频谱四角很亮，   原本频谱的四角分量无法看到</a:t>
            </a:r>
          </a:p>
        </p:txBody>
      </p:sp>
      <p:sp>
        <p:nvSpPr>
          <p:cNvPr id="3" name="文本框 2">
            <a:extLst>
              <a:ext uri="{FF2B5EF4-FFF2-40B4-BE49-F238E27FC236}">
                <a16:creationId xmlns:a16="http://schemas.microsoft.com/office/drawing/2014/main" id="{85AF0BE3-000A-4A49-B757-3E0E77CBDA48}"/>
              </a:ext>
            </a:extLst>
          </p:cNvPr>
          <p:cNvSpPr txBox="1"/>
          <p:nvPr/>
        </p:nvSpPr>
        <p:spPr>
          <a:xfrm>
            <a:off x="1010653" y="1010653"/>
            <a:ext cx="2242686" cy="430887"/>
          </a:xfrm>
          <a:prstGeom prst="rect">
            <a:avLst/>
          </a:prstGeom>
          <a:noFill/>
        </p:spPr>
        <p:txBody>
          <a:bodyPr wrap="square" rtlCol="0">
            <a:spAutoFit/>
          </a:bodyPr>
          <a:lstStyle/>
          <a:p>
            <a:r>
              <a:rPr lang="zh-CN" altLang="en-US" sz="2200" b="1" dirty="0"/>
              <a:t>复原图像</a:t>
            </a:r>
          </a:p>
        </p:txBody>
      </p:sp>
    </p:spTree>
    <p:extLst>
      <p:ext uri="{BB962C8B-B14F-4D97-AF65-F5344CB8AC3E}">
        <p14:creationId xmlns:p14="http://schemas.microsoft.com/office/powerpoint/2010/main" val="457991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r>
              <a:rPr kumimoji="1" lang="en-US" altLang="zh-CN" sz="2400" b="1" dirty="0">
                <a:solidFill>
                  <a:schemeClr val="tx1"/>
                </a:solidFill>
                <a:latin typeface="Microsoft YaHei" panose="020B0503020204020204" pitchFamily="34" charset="-122"/>
                <a:ea typeface="Microsoft YaHei" panose="020B0503020204020204" pitchFamily="34" charset="-122"/>
              </a:rPr>
              <a:t>——</a:t>
            </a:r>
            <a:r>
              <a:rPr kumimoji="1" lang="zh-CN" altLang="en-US" sz="2400" b="1" dirty="0">
                <a:solidFill>
                  <a:schemeClr val="tx1"/>
                </a:solidFill>
                <a:latin typeface="Microsoft YaHei" panose="020B0503020204020204" pitchFamily="34" charset="-122"/>
                <a:ea typeface="Microsoft YaHei" panose="020B0503020204020204" pitchFamily="34" charset="-122"/>
              </a:rPr>
              <a:t>逆滤波</a:t>
            </a:r>
            <a:endParaRPr lang="zh-CN" altLang="en-US" dirty="0"/>
          </a:p>
        </p:txBody>
      </p:sp>
      <p:pic>
        <p:nvPicPr>
          <p:cNvPr id="4" name="图片 3" descr="1623310344153"/>
          <p:cNvPicPr>
            <a:picLocks noChangeAspect="1"/>
          </p:cNvPicPr>
          <p:nvPr/>
        </p:nvPicPr>
        <p:blipFill>
          <a:blip r:embed="rId2"/>
          <a:stretch>
            <a:fillRect/>
          </a:stretch>
        </p:blipFill>
        <p:spPr>
          <a:xfrm>
            <a:off x="7682864" y="2287270"/>
            <a:ext cx="3251200" cy="3069590"/>
          </a:xfrm>
          <a:prstGeom prst="rect">
            <a:avLst/>
          </a:prstGeom>
        </p:spPr>
      </p:pic>
      <p:pic>
        <p:nvPicPr>
          <p:cNvPr id="5" name="图片 4" descr="images.cnitblog"/>
          <p:cNvPicPr>
            <a:picLocks noChangeAspect="1"/>
          </p:cNvPicPr>
          <p:nvPr/>
        </p:nvPicPr>
        <p:blipFill>
          <a:blip r:embed="rId3"/>
          <a:stretch>
            <a:fillRect/>
          </a:stretch>
        </p:blipFill>
        <p:spPr>
          <a:xfrm>
            <a:off x="916066" y="2287270"/>
            <a:ext cx="3158490" cy="3071495"/>
          </a:xfrm>
          <a:prstGeom prst="rect">
            <a:avLst/>
          </a:prstGeom>
        </p:spPr>
      </p:pic>
      <p:sp>
        <p:nvSpPr>
          <p:cNvPr id="6" name="文本框 5"/>
          <p:cNvSpPr txBox="1"/>
          <p:nvPr/>
        </p:nvSpPr>
        <p:spPr>
          <a:xfrm>
            <a:off x="1267460" y="5753735"/>
            <a:ext cx="977709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          </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原始图像                                      运动模糊图像                              逆滤波复原图像              </a:t>
            </a:r>
          </a:p>
        </p:txBody>
      </p:sp>
      <p:pic>
        <p:nvPicPr>
          <p:cNvPr id="7" name="图片 6" descr="C:\Users\lenovo\Desktop\20201118104206375.jpg20201118104206375"/>
          <p:cNvPicPr>
            <a:picLocks noChangeAspect="1"/>
          </p:cNvPicPr>
          <p:nvPr/>
        </p:nvPicPr>
        <p:blipFill>
          <a:blip r:embed="rId4"/>
          <a:srcRect/>
          <a:stretch>
            <a:fillRect/>
          </a:stretch>
        </p:blipFill>
        <p:spPr>
          <a:xfrm>
            <a:off x="4201040" y="2287270"/>
            <a:ext cx="3355340" cy="3070225"/>
          </a:xfrm>
          <a:prstGeom prst="rect">
            <a:avLst/>
          </a:prstGeom>
        </p:spPr>
      </p:pic>
      <p:sp>
        <p:nvSpPr>
          <p:cNvPr id="8" name="文本框 7"/>
          <p:cNvSpPr txBox="1"/>
          <p:nvPr/>
        </p:nvSpPr>
        <p:spPr>
          <a:xfrm>
            <a:off x="916066" y="1473200"/>
            <a:ext cx="25463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B</a:t>
            </a: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、运动模糊模型</a:t>
            </a:r>
          </a:p>
        </p:txBody>
      </p:sp>
    </p:spTree>
    <p:extLst>
      <p:ext uri="{BB962C8B-B14F-4D97-AF65-F5344CB8AC3E}">
        <p14:creationId xmlns:p14="http://schemas.microsoft.com/office/powerpoint/2010/main" val="444325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sp>
        <p:nvSpPr>
          <p:cNvPr id="3" name="文本框 2">
            <a:extLst>
              <a:ext uri="{FF2B5EF4-FFF2-40B4-BE49-F238E27FC236}">
                <a16:creationId xmlns:a16="http://schemas.microsoft.com/office/drawing/2014/main" id="{ED102693-AC49-4AF8-A32C-0400E0624AE2}"/>
              </a:ext>
            </a:extLst>
          </p:cNvPr>
          <p:cNvSpPr txBox="1"/>
          <p:nvPr/>
        </p:nvSpPr>
        <p:spPr>
          <a:xfrm>
            <a:off x="1238250" y="1247775"/>
            <a:ext cx="4857750" cy="430887"/>
          </a:xfrm>
          <a:prstGeom prst="rect">
            <a:avLst/>
          </a:prstGeom>
          <a:noFill/>
        </p:spPr>
        <p:txBody>
          <a:bodyPr wrap="square" rtlCol="0">
            <a:spAutoFit/>
          </a:bodyPr>
          <a:lstStyle/>
          <a:p>
            <a:r>
              <a:rPr lang="zh-CN" altLang="en-US" sz="2200" b="1" dirty="0"/>
              <a:t>（</a:t>
            </a:r>
            <a:r>
              <a:rPr lang="en-US" altLang="zh-CN" sz="2200" b="1" dirty="0">
                <a:latin typeface="+mn-ea"/>
              </a:rPr>
              <a:t>3</a:t>
            </a:r>
            <a:r>
              <a:rPr lang="zh-CN" altLang="en-US" sz="2200" b="1" dirty="0">
                <a:latin typeface="+mn-ea"/>
              </a:rPr>
              <a:t>）考虑</a:t>
            </a:r>
            <a:r>
              <a:rPr lang="zh-CN" altLang="en-US" sz="2200" b="1" dirty="0">
                <a:solidFill>
                  <a:srgbClr val="FF0000"/>
                </a:solidFill>
                <a:latin typeface="+mn-ea"/>
              </a:rPr>
              <a:t>退化函数</a:t>
            </a:r>
            <a:r>
              <a:rPr lang="zh-CN" altLang="en-US" sz="2200" b="1" dirty="0">
                <a:latin typeface="+mn-ea"/>
              </a:rPr>
              <a:t>和</a:t>
            </a:r>
            <a:r>
              <a:rPr lang="zh-CN" altLang="en-US" sz="2200" b="1" dirty="0">
                <a:solidFill>
                  <a:srgbClr val="FF0000"/>
                </a:solidFill>
                <a:latin typeface="+mn-ea"/>
              </a:rPr>
              <a:t>加性噪声</a:t>
            </a:r>
          </a:p>
        </p:txBody>
      </p:sp>
      <p:sp>
        <p:nvSpPr>
          <p:cNvPr id="23" name="文本框 22">
            <a:extLst>
              <a:ext uri="{FF2B5EF4-FFF2-40B4-BE49-F238E27FC236}">
                <a16:creationId xmlns:a16="http://schemas.microsoft.com/office/drawing/2014/main" id="{03F85589-3BB3-4977-9187-24DCC3E354EE}"/>
              </a:ext>
            </a:extLst>
          </p:cNvPr>
          <p:cNvSpPr txBox="1"/>
          <p:nvPr/>
        </p:nvSpPr>
        <p:spPr>
          <a:xfrm>
            <a:off x="1995487" y="3327871"/>
            <a:ext cx="6105524" cy="1323439"/>
          </a:xfrm>
          <a:prstGeom prst="rect">
            <a:avLst/>
          </a:prstGeom>
          <a:noFill/>
        </p:spPr>
        <p:txBody>
          <a:bodyPr wrap="square">
            <a:spAutoFit/>
          </a:bodyPr>
          <a:lstStyle/>
          <a:p>
            <a:r>
              <a:rPr lang="zh-CN" altLang="zh-CN" sz="2000" dirty="0">
                <a:latin typeface="Times New Roman" panose="02020603050405020304" pitchFamily="18" charset="0"/>
              </a:rPr>
              <a:t>最小均方误差滤波</a:t>
            </a:r>
            <a:r>
              <a:rPr lang="zh-CN" altLang="en-US" sz="2000" dirty="0">
                <a:latin typeface="Times New Roman" panose="02020603050405020304" pitchFamily="18" charset="0"/>
              </a:rPr>
              <a:t>是综合退化函数和噪声统计特征两方面进行复原处理的方法。</a:t>
            </a:r>
          </a:p>
          <a:p>
            <a:r>
              <a:rPr lang="zh-CN" altLang="en-US" sz="2000" dirty="0">
                <a:latin typeface="Times New Roman" panose="02020603050405020304" pitchFamily="18" charset="0"/>
              </a:rPr>
              <a:t>目标是找一个未污染图像</a:t>
            </a:r>
            <a:r>
              <a:rPr lang="en-US" altLang="zh-CN" sz="2000" i="1" dirty="0">
                <a:latin typeface="Times New Roman" panose="02020603050405020304" pitchFamily="18" charset="0"/>
              </a:rPr>
              <a:t>f</a:t>
            </a:r>
            <a:r>
              <a:rPr lang="zh-CN" altLang="en-US" sz="2000" dirty="0">
                <a:latin typeface="Times New Roman" panose="02020603050405020304" pitchFamily="18" charset="0"/>
              </a:rPr>
              <a:t>的估计值，使它们之间的均方误差最小。误差度量由下式给出：</a:t>
            </a:r>
          </a:p>
        </p:txBody>
      </p:sp>
      <p:graphicFrame>
        <p:nvGraphicFramePr>
          <p:cNvPr id="24" name="Object 6">
            <a:extLst>
              <a:ext uri="{FF2B5EF4-FFF2-40B4-BE49-F238E27FC236}">
                <a16:creationId xmlns:a16="http://schemas.microsoft.com/office/drawing/2014/main" id="{54F5C4F5-E1A1-4C76-8EB8-84FF00198351}"/>
              </a:ext>
            </a:extLst>
          </p:cNvPr>
          <p:cNvGraphicFramePr>
            <a:graphicFrameLocks noChangeAspect="1"/>
          </p:cNvGraphicFramePr>
          <p:nvPr>
            <p:extLst>
              <p:ext uri="{D42A27DB-BD31-4B8C-83A1-F6EECF244321}">
                <p14:modId xmlns:p14="http://schemas.microsoft.com/office/powerpoint/2010/main" val="2207740160"/>
              </p:ext>
            </p:extLst>
          </p:nvPr>
        </p:nvGraphicFramePr>
        <p:xfrm>
          <a:off x="3497261" y="4785524"/>
          <a:ext cx="4870196" cy="1086956"/>
        </p:xfrm>
        <a:graphic>
          <a:graphicData uri="http://schemas.openxmlformats.org/presentationml/2006/ole">
            <mc:AlternateContent xmlns:mc="http://schemas.openxmlformats.org/markup-compatibility/2006">
              <mc:Choice xmlns:v="urn:schemas-microsoft-com:vml" Requires="v">
                <p:oleObj name="公式" r:id="rId2" imgW="1079032" imgH="241195" progId="Equation.3">
                  <p:embed/>
                </p:oleObj>
              </mc:Choice>
              <mc:Fallback>
                <p:oleObj name="公式" r:id="rId2" imgW="1079032" imgH="241195" progId="Equation.3">
                  <p:embed/>
                  <p:pic>
                    <p:nvPicPr>
                      <p:cNvPr id="7" name="Object 6">
                        <a:extLst>
                          <a:ext uri="{FF2B5EF4-FFF2-40B4-BE49-F238E27FC236}">
                            <a16:creationId xmlns:a16="http://schemas.microsoft.com/office/drawing/2014/main" id="{9AFB29FA-2721-45ED-9757-B05A9711F6F8}"/>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261" y="4785524"/>
                        <a:ext cx="4870196" cy="1086956"/>
                      </a:xfrm>
                      <a:prstGeom prst="rect">
                        <a:avLst/>
                      </a:prstGeom>
                      <a:solidFill>
                        <a:srgbClr val="FFFF00"/>
                      </a:solidFill>
                      <a:ln>
                        <a:noFill/>
                      </a:ln>
                      <a:effectLst/>
                    </p:spPr>
                  </p:pic>
                </p:oleObj>
              </mc:Fallback>
            </mc:AlternateContent>
          </a:graphicData>
        </a:graphic>
      </p:graphicFrame>
      <p:sp>
        <p:nvSpPr>
          <p:cNvPr id="25" name="文本框 24">
            <a:extLst>
              <a:ext uri="{FF2B5EF4-FFF2-40B4-BE49-F238E27FC236}">
                <a16:creationId xmlns:a16="http://schemas.microsoft.com/office/drawing/2014/main" id="{A9C1522D-201B-44AE-87C9-7ACA740857E8}"/>
              </a:ext>
            </a:extLst>
          </p:cNvPr>
          <p:cNvSpPr txBox="1"/>
          <p:nvPr/>
        </p:nvSpPr>
        <p:spPr>
          <a:xfrm>
            <a:off x="1995487" y="2223195"/>
            <a:ext cx="5153025" cy="1015663"/>
          </a:xfrm>
          <a:prstGeom prst="rect">
            <a:avLst/>
          </a:prstGeom>
          <a:noFill/>
        </p:spPr>
        <p:txBody>
          <a:bodyPr wrap="square" rtlCol="0">
            <a:spAutoFit/>
          </a:bodyPr>
          <a:lstStyle/>
          <a:p>
            <a:r>
              <a:rPr lang="zh-CN" altLang="en-US" sz="2000" dirty="0"/>
              <a:t>空域滤波器无法解决图像退化问题；</a:t>
            </a:r>
            <a:endParaRPr lang="en-US" altLang="zh-CN" sz="2000" dirty="0"/>
          </a:p>
          <a:p>
            <a:r>
              <a:rPr lang="zh-CN" altLang="en-US" sz="2000" dirty="0"/>
              <a:t>逆滤波效果因为噪声的存在会变得非常差；</a:t>
            </a:r>
            <a:endParaRPr lang="en-US" altLang="zh-CN" sz="2000" dirty="0"/>
          </a:p>
          <a:p>
            <a:r>
              <a:rPr lang="zh-CN" altLang="en-US" sz="2000" dirty="0"/>
              <a:t>这个时候选择采用维纳滤波。</a:t>
            </a:r>
          </a:p>
        </p:txBody>
      </p:sp>
    </p:spTree>
    <p:extLst>
      <p:ext uri="{BB962C8B-B14F-4D97-AF65-F5344CB8AC3E}">
        <p14:creationId xmlns:p14="http://schemas.microsoft.com/office/powerpoint/2010/main" val="1426319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sp>
        <p:nvSpPr>
          <p:cNvPr id="3" name="文本框 2">
            <a:extLst>
              <a:ext uri="{FF2B5EF4-FFF2-40B4-BE49-F238E27FC236}">
                <a16:creationId xmlns:a16="http://schemas.microsoft.com/office/drawing/2014/main" id="{ED102693-AC49-4AF8-A32C-0400E0624AE2}"/>
              </a:ext>
            </a:extLst>
          </p:cNvPr>
          <p:cNvSpPr txBox="1"/>
          <p:nvPr/>
        </p:nvSpPr>
        <p:spPr>
          <a:xfrm>
            <a:off x="1238250" y="1247775"/>
            <a:ext cx="4857750" cy="430887"/>
          </a:xfrm>
          <a:prstGeom prst="rect">
            <a:avLst/>
          </a:prstGeom>
          <a:noFill/>
        </p:spPr>
        <p:txBody>
          <a:bodyPr wrap="square" rtlCol="0">
            <a:spAutoFit/>
          </a:bodyPr>
          <a:lstStyle/>
          <a:p>
            <a:r>
              <a:rPr lang="zh-CN" altLang="en-US" sz="2200" b="1" dirty="0"/>
              <a:t>（</a:t>
            </a:r>
            <a:r>
              <a:rPr lang="en-US" altLang="zh-CN" sz="2200" b="1" dirty="0">
                <a:latin typeface="+mn-ea"/>
              </a:rPr>
              <a:t>3</a:t>
            </a:r>
            <a:r>
              <a:rPr lang="zh-CN" altLang="en-US" sz="2200" b="1" dirty="0">
                <a:latin typeface="+mn-ea"/>
              </a:rPr>
              <a:t>）考虑</a:t>
            </a:r>
            <a:r>
              <a:rPr lang="zh-CN" altLang="en-US" sz="2200" b="1" dirty="0">
                <a:solidFill>
                  <a:srgbClr val="FF0000"/>
                </a:solidFill>
                <a:latin typeface="+mn-ea"/>
              </a:rPr>
              <a:t>退化函数</a:t>
            </a:r>
            <a:r>
              <a:rPr lang="zh-CN" altLang="en-US" sz="2200" b="1" dirty="0">
                <a:latin typeface="+mn-ea"/>
              </a:rPr>
              <a:t>和</a:t>
            </a:r>
            <a:r>
              <a:rPr lang="zh-CN" altLang="en-US" sz="2200" b="1" dirty="0">
                <a:solidFill>
                  <a:srgbClr val="FF0000"/>
                </a:solidFill>
                <a:latin typeface="+mn-ea"/>
              </a:rPr>
              <a:t>加性噪声</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D7DE461-0F34-4B43-A349-F62075C3E0EB}"/>
                  </a:ext>
                </a:extLst>
              </p:cNvPr>
              <p:cNvSpPr txBox="1"/>
              <p:nvPr/>
            </p:nvSpPr>
            <p:spPr>
              <a:xfrm>
                <a:off x="1928812" y="3024612"/>
                <a:ext cx="9248775" cy="1078372"/>
              </a:xfrm>
              <a:prstGeom prst="rect">
                <a:avLst/>
              </a:prstGeom>
              <a:noFill/>
            </p:spPr>
            <p:txBody>
              <a:bodyPr wrap="square" rtlCol="0">
                <a:spAutoFit/>
              </a:bodyPr>
              <a:lstStyle/>
              <a:p>
                <a14:m>
                  <m:oMath xmlns:m="http://schemas.openxmlformats.org/officeDocument/2006/math">
                    <m:acc>
                      <m:accPr>
                        <m:chr m:val="̂"/>
                        <m:ctrlPr>
                          <a:rPr lang="zh-CN" altLang="en-US" sz="3600" i="1" smtClean="0">
                            <a:latin typeface="Cambria Math" panose="02040503050406030204" pitchFamily="18" charset="0"/>
                          </a:rPr>
                        </m:ctrlPr>
                      </m:accPr>
                      <m:e>
                        <m:r>
                          <a:rPr lang="en-US" altLang="zh-CN" sz="3600" b="0" i="1" smtClean="0">
                            <a:latin typeface="Cambria Math" panose="02040503050406030204" pitchFamily="18" charset="0"/>
                          </a:rPr>
                          <m:t>𝐹</m:t>
                        </m:r>
                      </m:e>
                    </m:acc>
                    <m:r>
                      <a:rPr lang="en-US" altLang="zh-CN" sz="3600" b="0" i="1" smtClean="0">
                        <a:latin typeface="Cambria Math" panose="02040503050406030204" pitchFamily="18" charset="0"/>
                      </a:rPr>
                      <m:t>(</m:t>
                    </m:r>
                    <m:r>
                      <a:rPr lang="zh-CN" altLang="en-US" sz="3600" b="0" i="1" smtClean="0">
                        <a:latin typeface="Cambria Math" panose="02040503050406030204" pitchFamily="18" charset="0"/>
                      </a:rPr>
                      <m:t>𝜇</m:t>
                    </m:r>
                    <m:r>
                      <a:rPr lang="en-US" altLang="zh-CN" sz="3600" b="0" i="1" smtClean="0">
                        <a:latin typeface="Cambria Math" panose="02040503050406030204" pitchFamily="18" charset="0"/>
                      </a:rPr>
                      <m:t>,</m:t>
                    </m:r>
                    <m:r>
                      <a:rPr lang="zh-CN" altLang="en-US" sz="3600" b="0" i="1" smtClean="0">
                        <a:latin typeface="Cambria Math" panose="02040503050406030204" pitchFamily="18" charset="0"/>
                      </a:rPr>
                      <m:t>𝜗</m:t>
                    </m:r>
                    <m:r>
                      <a:rPr lang="en-US" altLang="zh-CN" sz="3600" b="0" i="1" smtClean="0">
                        <a:latin typeface="Cambria Math" panose="02040503050406030204" pitchFamily="18" charset="0"/>
                      </a:rPr>
                      <m:t>)</m:t>
                    </m:r>
                  </m:oMath>
                </a14:m>
                <a:r>
                  <a:rPr lang="en-US" altLang="zh-CN" sz="3600" dirty="0"/>
                  <a:t>=</a:t>
                </a:r>
                <a14:m>
                  <m:oMath xmlns:m="http://schemas.openxmlformats.org/officeDocument/2006/math">
                    <m:d>
                      <m:dPr>
                        <m:begChr m:val="["/>
                        <m:endChr m:val="]"/>
                        <m:ctrlPr>
                          <a:rPr lang="en-US" altLang="zh-CN" sz="3600" i="1" dirty="0" smtClean="0">
                            <a:latin typeface="Cambria Math" panose="02040503050406030204" pitchFamily="18" charset="0"/>
                          </a:rPr>
                        </m:ctrlPr>
                      </m:dPr>
                      <m:e>
                        <m:f>
                          <m:fPr>
                            <m:ctrlPr>
                              <a:rPr lang="en-US" altLang="zh-CN" sz="3600" i="1" dirty="0" smtClean="0">
                                <a:latin typeface="Cambria Math" panose="02040503050406030204" pitchFamily="18" charset="0"/>
                              </a:rPr>
                            </m:ctrlPr>
                          </m:fPr>
                          <m:num>
                            <m:r>
                              <a:rPr lang="en-US" altLang="zh-CN" sz="3600" b="0" i="1" dirty="0" smtClean="0">
                                <a:latin typeface="Cambria Math" panose="02040503050406030204" pitchFamily="18" charset="0"/>
                              </a:rPr>
                              <m:t>1</m:t>
                            </m:r>
                          </m:num>
                          <m:den>
                            <m:r>
                              <a:rPr lang="en-US" altLang="zh-CN" sz="3600" b="0" i="1" dirty="0" smtClean="0">
                                <a:latin typeface="Cambria Math" panose="02040503050406030204" pitchFamily="18" charset="0"/>
                              </a:rPr>
                              <m:t>𝐻</m:t>
                            </m:r>
                            <m:d>
                              <m:dPr>
                                <m:ctrlPr>
                                  <a:rPr lang="en-US" altLang="zh-CN" sz="3600" b="0" i="1" dirty="0" smtClean="0">
                                    <a:latin typeface="Cambria Math" panose="02040503050406030204" pitchFamily="18" charset="0"/>
                                  </a:rPr>
                                </m:ctrlPr>
                              </m:dPr>
                              <m:e>
                                <m:r>
                                  <a:rPr lang="zh-CN" altLang="en-US" sz="3600" b="0" i="1" dirty="0" smtClean="0">
                                    <a:latin typeface="Cambria Math" panose="02040503050406030204" pitchFamily="18" charset="0"/>
                                  </a:rPr>
                                  <m:t>𝜇</m:t>
                                </m:r>
                                <m:r>
                                  <a:rPr lang="en-US" altLang="zh-CN" sz="3600" b="0" i="1" dirty="0" smtClean="0">
                                    <a:latin typeface="Cambria Math" panose="02040503050406030204" pitchFamily="18" charset="0"/>
                                  </a:rPr>
                                  <m:t>,</m:t>
                                </m:r>
                                <m:r>
                                  <a:rPr lang="zh-CN" altLang="en-US" sz="3600" b="0" i="1" dirty="0" smtClean="0">
                                    <a:latin typeface="Cambria Math" panose="02040503050406030204" pitchFamily="18" charset="0"/>
                                  </a:rPr>
                                  <m:t>𝜗</m:t>
                                </m:r>
                              </m:e>
                            </m:d>
                          </m:den>
                        </m:f>
                        <m:f>
                          <m:fPr>
                            <m:ctrlPr>
                              <a:rPr lang="en-US" altLang="zh-CN" sz="3600" i="1" dirty="0" smtClean="0">
                                <a:latin typeface="Cambria Math" panose="02040503050406030204" pitchFamily="18" charset="0"/>
                              </a:rPr>
                            </m:ctrlPr>
                          </m:fPr>
                          <m:num>
                            <m:sSup>
                              <m:sSupPr>
                                <m:ctrlPr>
                                  <a:rPr lang="en-US" altLang="zh-CN" sz="3600" i="1" dirty="0" smtClean="0">
                                    <a:latin typeface="Cambria Math" panose="02040503050406030204" pitchFamily="18" charset="0"/>
                                  </a:rPr>
                                </m:ctrlPr>
                              </m:sSupPr>
                              <m:e>
                                <m:d>
                                  <m:dPr>
                                    <m:begChr m:val="|"/>
                                    <m:endChr m:val="|"/>
                                    <m:ctrlPr>
                                      <a:rPr lang="en-US" altLang="zh-CN" sz="3600" i="1" dirty="0" smtClean="0">
                                        <a:latin typeface="Cambria Math" panose="02040503050406030204" pitchFamily="18" charset="0"/>
                                      </a:rPr>
                                    </m:ctrlPr>
                                  </m:dPr>
                                  <m:e>
                                    <m:r>
                                      <a:rPr lang="en-US" altLang="zh-CN" sz="3600" b="0" i="1" dirty="0" smtClean="0">
                                        <a:latin typeface="Cambria Math" panose="02040503050406030204" pitchFamily="18" charset="0"/>
                                      </a:rPr>
                                      <m:t>𝐻</m:t>
                                    </m:r>
                                    <m:d>
                                      <m:dPr>
                                        <m:ctrlPr>
                                          <a:rPr lang="en-US" altLang="zh-CN" sz="3600" b="0" i="1" dirty="0" smtClean="0">
                                            <a:latin typeface="Cambria Math" panose="02040503050406030204" pitchFamily="18" charset="0"/>
                                          </a:rPr>
                                        </m:ctrlPr>
                                      </m:dPr>
                                      <m:e>
                                        <m:r>
                                          <a:rPr lang="zh-CN" altLang="en-US" sz="3600" b="0" i="1" dirty="0" smtClean="0">
                                            <a:latin typeface="Cambria Math" panose="02040503050406030204" pitchFamily="18" charset="0"/>
                                          </a:rPr>
                                          <m:t>𝜇</m:t>
                                        </m:r>
                                        <m:r>
                                          <a:rPr lang="en-US" altLang="zh-CN" sz="3600" b="0" i="1" dirty="0" smtClean="0">
                                            <a:latin typeface="Cambria Math" panose="02040503050406030204" pitchFamily="18" charset="0"/>
                                          </a:rPr>
                                          <m:t>,</m:t>
                                        </m:r>
                                        <m:r>
                                          <a:rPr lang="zh-CN" altLang="en-US" sz="3600" b="0" i="1" dirty="0" smtClean="0">
                                            <a:latin typeface="Cambria Math" panose="02040503050406030204" pitchFamily="18" charset="0"/>
                                          </a:rPr>
                                          <m:t>𝜗</m:t>
                                        </m:r>
                                      </m:e>
                                    </m:d>
                                  </m:e>
                                </m:d>
                              </m:e>
                              <m:sup>
                                <m:r>
                                  <a:rPr lang="en-US" altLang="zh-CN" sz="3600" b="0" i="1" dirty="0" smtClean="0">
                                    <a:latin typeface="Cambria Math" panose="02040503050406030204" pitchFamily="18" charset="0"/>
                                  </a:rPr>
                                  <m:t>2</m:t>
                                </m:r>
                              </m:sup>
                            </m:sSup>
                          </m:num>
                          <m:den>
                            <m:sSup>
                              <m:sSupPr>
                                <m:ctrlPr>
                                  <a:rPr lang="en-US" altLang="zh-CN" sz="3600" i="1" dirty="0" smtClean="0">
                                    <a:latin typeface="Cambria Math" panose="02040503050406030204" pitchFamily="18" charset="0"/>
                                  </a:rPr>
                                </m:ctrlPr>
                              </m:sSupPr>
                              <m:e>
                                <m:d>
                                  <m:dPr>
                                    <m:begChr m:val="|"/>
                                    <m:endChr m:val="|"/>
                                    <m:ctrlPr>
                                      <a:rPr lang="en-US" altLang="zh-CN" sz="3600" i="1" dirty="0" smtClean="0">
                                        <a:latin typeface="Cambria Math" panose="02040503050406030204" pitchFamily="18" charset="0"/>
                                      </a:rPr>
                                    </m:ctrlPr>
                                  </m:dPr>
                                  <m:e>
                                    <m:r>
                                      <a:rPr lang="en-US" altLang="zh-CN" sz="3600" b="0" i="1" dirty="0" smtClean="0">
                                        <a:latin typeface="Cambria Math" panose="02040503050406030204" pitchFamily="18" charset="0"/>
                                      </a:rPr>
                                      <m:t>𝐻</m:t>
                                    </m:r>
                                    <m:d>
                                      <m:dPr>
                                        <m:ctrlPr>
                                          <a:rPr lang="en-US" altLang="zh-CN" sz="3600" b="0" i="1" dirty="0" smtClean="0">
                                            <a:latin typeface="Cambria Math" panose="02040503050406030204" pitchFamily="18" charset="0"/>
                                          </a:rPr>
                                        </m:ctrlPr>
                                      </m:dPr>
                                      <m:e>
                                        <m:r>
                                          <a:rPr lang="zh-CN" altLang="en-US" sz="3600" b="0" i="1" dirty="0" smtClean="0">
                                            <a:latin typeface="Cambria Math" panose="02040503050406030204" pitchFamily="18" charset="0"/>
                                          </a:rPr>
                                          <m:t>𝜇</m:t>
                                        </m:r>
                                        <m:r>
                                          <a:rPr lang="en-US" altLang="zh-CN" sz="3600" b="0" i="1" dirty="0" smtClean="0">
                                            <a:latin typeface="Cambria Math" panose="02040503050406030204" pitchFamily="18" charset="0"/>
                                          </a:rPr>
                                          <m:t>,</m:t>
                                        </m:r>
                                        <m:r>
                                          <a:rPr lang="zh-CN" altLang="en-US" sz="3600" b="0" i="1" dirty="0" smtClean="0">
                                            <a:latin typeface="Cambria Math" panose="02040503050406030204" pitchFamily="18" charset="0"/>
                                          </a:rPr>
                                          <m:t>𝜗</m:t>
                                        </m:r>
                                      </m:e>
                                    </m:d>
                                  </m:e>
                                </m:d>
                              </m:e>
                              <m:sup>
                                <m:r>
                                  <a:rPr lang="en-US" altLang="zh-CN" sz="3600" b="0" i="1" dirty="0" smtClean="0">
                                    <a:latin typeface="Cambria Math" panose="02040503050406030204" pitchFamily="18" charset="0"/>
                                  </a:rPr>
                                  <m:t>2</m:t>
                                </m:r>
                              </m:sup>
                            </m:sSup>
                            <m:r>
                              <a:rPr lang="en-US" altLang="zh-CN" sz="3600" b="0" i="1" dirty="0" smtClean="0">
                                <a:latin typeface="Cambria Math" panose="02040503050406030204" pitchFamily="18" charset="0"/>
                              </a:rPr>
                              <m:t>+</m:t>
                            </m:r>
                            <m:f>
                              <m:fPr>
                                <m:type m:val="lin"/>
                                <m:ctrlPr>
                                  <a:rPr lang="en-US" altLang="zh-CN" sz="3600" b="0" i="1" dirty="0" smtClean="0">
                                    <a:latin typeface="Cambria Math" panose="02040503050406030204" pitchFamily="18" charset="0"/>
                                  </a:rPr>
                                </m:ctrlPr>
                              </m:fPr>
                              <m:num>
                                <m:r>
                                  <a:rPr lang="en-US" altLang="zh-CN" sz="3600" b="0" i="1" dirty="0" smtClean="0">
                                    <a:latin typeface="Cambria Math" panose="02040503050406030204" pitchFamily="18" charset="0"/>
                                  </a:rPr>
                                  <m:t>𝑆</m:t>
                                </m:r>
                                <m:r>
                                  <a:rPr lang="en-US" altLang="zh-CN" sz="3600" i="1" dirty="0" smtClean="0">
                                    <a:latin typeface="Cambria Math" panose="02040503050406030204" pitchFamily="18" charset="0"/>
                                  </a:rPr>
                                  <m:t>ƞ</m:t>
                                </m:r>
                                <m:d>
                                  <m:dPr>
                                    <m:ctrlPr>
                                      <a:rPr lang="en-US" altLang="zh-CN" sz="3600" b="0" i="1" dirty="0" smtClean="0">
                                        <a:latin typeface="Cambria Math" panose="02040503050406030204" pitchFamily="18" charset="0"/>
                                      </a:rPr>
                                    </m:ctrlPr>
                                  </m:dPr>
                                  <m:e>
                                    <m:r>
                                      <a:rPr lang="zh-CN" altLang="en-US" sz="3600" b="0" i="1" dirty="0" smtClean="0">
                                        <a:latin typeface="Cambria Math" panose="02040503050406030204" pitchFamily="18" charset="0"/>
                                      </a:rPr>
                                      <m:t>𝜇</m:t>
                                    </m:r>
                                    <m:r>
                                      <a:rPr lang="en-US" altLang="zh-CN" sz="3600" b="0" i="1" dirty="0" smtClean="0">
                                        <a:latin typeface="Cambria Math" panose="02040503050406030204" pitchFamily="18" charset="0"/>
                                      </a:rPr>
                                      <m:t>,</m:t>
                                    </m:r>
                                    <m:r>
                                      <a:rPr lang="zh-CN" altLang="en-US" sz="3600" b="0" i="1" dirty="0" smtClean="0">
                                        <a:latin typeface="Cambria Math" panose="02040503050406030204" pitchFamily="18" charset="0"/>
                                      </a:rPr>
                                      <m:t>𝜗</m:t>
                                    </m:r>
                                    <m:r>
                                      <a:rPr lang="en-US" altLang="zh-CN" sz="3600" b="0" i="1" dirty="0" smtClean="0">
                                        <a:latin typeface="Cambria Math" panose="02040503050406030204" pitchFamily="18" charset="0"/>
                                      </a:rPr>
                                      <m:t>,</m:t>
                                    </m:r>
                                  </m:e>
                                </m:d>
                              </m:num>
                              <m:den>
                                <m:r>
                                  <a:rPr lang="en-US" altLang="zh-CN" sz="3600" b="0" i="1" dirty="0" smtClean="0">
                                    <a:latin typeface="Cambria Math" panose="02040503050406030204" pitchFamily="18" charset="0"/>
                                  </a:rPr>
                                  <m:t>𝑆</m:t>
                                </m:r>
                                <m:r>
                                  <a:rPr lang="en-US" altLang="zh-CN" sz="3600" i="1" dirty="0">
                                    <a:latin typeface="Cambria Math" panose="02040503050406030204" pitchFamily="18" charset="0"/>
                                  </a:rPr>
                                  <m:t>𝑓</m:t>
                                </m:r>
                                <m:d>
                                  <m:dPr>
                                    <m:ctrlPr>
                                      <a:rPr lang="en-US" altLang="zh-CN" sz="3600" i="1" dirty="0">
                                        <a:latin typeface="Cambria Math" panose="02040503050406030204" pitchFamily="18" charset="0"/>
                                      </a:rPr>
                                    </m:ctrlPr>
                                  </m:dPr>
                                  <m:e>
                                    <m:r>
                                      <a:rPr lang="zh-CN" altLang="en-US" sz="3600" i="1" dirty="0">
                                        <a:latin typeface="Cambria Math" panose="02040503050406030204" pitchFamily="18" charset="0"/>
                                      </a:rPr>
                                      <m:t>𝜇</m:t>
                                    </m:r>
                                    <m:r>
                                      <a:rPr lang="en-US" altLang="zh-CN" sz="3600" i="1" dirty="0">
                                        <a:latin typeface="Cambria Math" panose="02040503050406030204" pitchFamily="18" charset="0"/>
                                      </a:rPr>
                                      <m:t>,</m:t>
                                    </m:r>
                                    <m:r>
                                      <a:rPr lang="zh-CN" altLang="en-US" sz="3600" i="1" dirty="0">
                                        <a:latin typeface="Cambria Math" panose="02040503050406030204" pitchFamily="18" charset="0"/>
                                      </a:rPr>
                                      <m:t>𝜗</m:t>
                                    </m:r>
                                  </m:e>
                                </m:d>
                              </m:den>
                            </m:f>
                          </m:den>
                        </m:f>
                      </m:e>
                    </m:d>
                    <m:r>
                      <a:rPr lang="en-US" altLang="zh-CN" sz="3600" b="0" i="1" dirty="0" smtClean="0">
                        <a:latin typeface="Cambria Math" panose="02040503050406030204" pitchFamily="18" charset="0"/>
                      </a:rPr>
                      <m:t>𝐺</m:t>
                    </m:r>
                    <m:r>
                      <a:rPr lang="en-US" altLang="zh-CN" sz="3600" b="0" i="1" dirty="0" smtClean="0">
                        <a:latin typeface="Cambria Math" panose="02040503050406030204" pitchFamily="18" charset="0"/>
                      </a:rPr>
                      <m:t>(</m:t>
                    </m:r>
                    <m:r>
                      <a:rPr lang="zh-CN" altLang="en-US" sz="3600" b="0" i="1" dirty="0" smtClean="0">
                        <a:latin typeface="Cambria Math" panose="02040503050406030204" pitchFamily="18" charset="0"/>
                      </a:rPr>
                      <m:t>𝜇</m:t>
                    </m:r>
                    <m:r>
                      <a:rPr lang="en-US" altLang="zh-CN" sz="3600" b="0" i="1" dirty="0" smtClean="0">
                        <a:latin typeface="Cambria Math" panose="02040503050406030204" pitchFamily="18" charset="0"/>
                      </a:rPr>
                      <m:t>,</m:t>
                    </m:r>
                    <m:r>
                      <a:rPr lang="zh-CN" altLang="en-US" sz="3600" b="0" i="1" dirty="0" smtClean="0">
                        <a:latin typeface="Cambria Math" panose="02040503050406030204" pitchFamily="18" charset="0"/>
                      </a:rPr>
                      <m:t>𝜗</m:t>
                    </m:r>
                    <m:r>
                      <a:rPr lang="en-US" altLang="zh-CN" sz="3600" b="0" i="1" dirty="0" smtClean="0">
                        <a:latin typeface="Cambria Math" panose="02040503050406030204" pitchFamily="18" charset="0"/>
                      </a:rPr>
                      <m:t>)</m:t>
                    </m:r>
                  </m:oMath>
                </a14:m>
                <a:endParaRPr lang="zh-CN" altLang="en-US" sz="3600" dirty="0"/>
              </a:p>
            </p:txBody>
          </p:sp>
        </mc:Choice>
        <mc:Fallback xmlns="">
          <p:sp>
            <p:nvSpPr>
              <p:cNvPr id="5" name="文本框 4">
                <a:extLst>
                  <a:ext uri="{FF2B5EF4-FFF2-40B4-BE49-F238E27FC236}">
                    <a16:creationId xmlns:a16="http://schemas.microsoft.com/office/drawing/2014/main" id="{0D7DE461-0F34-4B43-A349-F62075C3E0EB}"/>
                  </a:ext>
                </a:extLst>
              </p:cNvPr>
              <p:cNvSpPr txBox="1">
                <a:spLocks noRot="1" noChangeAspect="1" noMove="1" noResize="1" noEditPoints="1" noAdjustHandles="1" noChangeArrowheads="1" noChangeShapeType="1" noTextEdit="1"/>
              </p:cNvSpPr>
              <p:nvPr/>
            </p:nvSpPr>
            <p:spPr>
              <a:xfrm>
                <a:off x="1928812" y="3024612"/>
                <a:ext cx="9248775" cy="1078372"/>
              </a:xfrm>
              <a:prstGeom prst="rect">
                <a:avLst/>
              </a:prstGeom>
              <a:blipFill>
                <a:blip r:embed="rId2"/>
                <a:stretch>
                  <a:fillRect/>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70C98F8B-A1C6-4F78-9681-6994751CAF4C}"/>
              </a:ext>
            </a:extLst>
          </p:cNvPr>
          <p:cNvPicPr>
            <a:picLocks noChangeAspect="1"/>
          </p:cNvPicPr>
          <p:nvPr/>
        </p:nvPicPr>
        <p:blipFill>
          <a:blip r:embed="rId3"/>
          <a:stretch>
            <a:fillRect/>
          </a:stretch>
        </p:blipFill>
        <p:spPr>
          <a:xfrm>
            <a:off x="7257972" y="4102984"/>
            <a:ext cx="4629372" cy="1904489"/>
          </a:xfrm>
          <a:prstGeom prst="rect">
            <a:avLst/>
          </a:prstGeom>
        </p:spPr>
      </p:pic>
      <p:sp>
        <p:nvSpPr>
          <p:cNvPr id="6" name="文本框 5">
            <a:extLst>
              <a:ext uri="{FF2B5EF4-FFF2-40B4-BE49-F238E27FC236}">
                <a16:creationId xmlns:a16="http://schemas.microsoft.com/office/drawing/2014/main" id="{DADA1FF3-21D4-4CAD-AD11-CB97C3617483}"/>
              </a:ext>
            </a:extLst>
          </p:cNvPr>
          <p:cNvSpPr txBox="1"/>
          <p:nvPr/>
        </p:nvSpPr>
        <p:spPr>
          <a:xfrm>
            <a:off x="1590675" y="2324130"/>
            <a:ext cx="3009900" cy="430887"/>
          </a:xfrm>
          <a:prstGeom prst="rect">
            <a:avLst/>
          </a:prstGeom>
          <a:noFill/>
        </p:spPr>
        <p:txBody>
          <a:bodyPr wrap="square" rtlCol="0">
            <a:spAutoFit/>
          </a:bodyPr>
          <a:lstStyle/>
          <a:p>
            <a:r>
              <a:rPr lang="zh-CN" altLang="en-US" sz="2200" b="1" dirty="0"/>
              <a:t>维纳滤波公式：</a:t>
            </a:r>
          </a:p>
        </p:txBody>
      </p:sp>
    </p:spTree>
    <p:extLst>
      <p:ext uri="{BB962C8B-B14F-4D97-AF65-F5344CB8AC3E}">
        <p14:creationId xmlns:p14="http://schemas.microsoft.com/office/powerpoint/2010/main" val="3801684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sp>
        <p:nvSpPr>
          <p:cNvPr id="3" name="文本框 2">
            <a:extLst>
              <a:ext uri="{FF2B5EF4-FFF2-40B4-BE49-F238E27FC236}">
                <a16:creationId xmlns:a16="http://schemas.microsoft.com/office/drawing/2014/main" id="{A2F581BE-5B87-4AA7-BAA2-1CAF788C422D}"/>
              </a:ext>
            </a:extLst>
          </p:cNvPr>
          <p:cNvSpPr txBox="1"/>
          <p:nvPr/>
        </p:nvSpPr>
        <p:spPr>
          <a:xfrm>
            <a:off x="1623889" y="1721722"/>
            <a:ext cx="6534151" cy="1015663"/>
          </a:xfrm>
          <a:prstGeom prst="rect">
            <a:avLst/>
          </a:prstGeom>
          <a:noFill/>
        </p:spPr>
        <p:txBody>
          <a:bodyPr wrap="square" rtlCol="0">
            <a:spAutoFit/>
          </a:bodyPr>
          <a:lstStyle/>
          <a:p>
            <a:r>
              <a:rPr lang="zh-CN" altLang="en-US" sz="2000" dirty="0"/>
              <a:t>假设：噪声和图像不相关</a:t>
            </a:r>
            <a:endParaRPr lang="en-US" altLang="zh-CN" sz="2000" dirty="0"/>
          </a:p>
          <a:p>
            <a:r>
              <a:rPr lang="zh-CN" altLang="en-US" sz="2000" dirty="0"/>
              <a:t>           其中一个或者另外一个有均值</a:t>
            </a:r>
            <a:endParaRPr lang="en-US" altLang="zh-CN" sz="2000" dirty="0"/>
          </a:p>
          <a:p>
            <a:r>
              <a:rPr lang="zh-CN" altLang="en-US" sz="2000" dirty="0"/>
              <a:t>           估计中的灰度级是退化图像中灰度级的线性函数</a:t>
            </a:r>
          </a:p>
        </p:txBody>
      </p:sp>
      <p:sp>
        <p:nvSpPr>
          <p:cNvPr id="4" name="文本框 3">
            <a:extLst>
              <a:ext uri="{FF2B5EF4-FFF2-40B4-BE49-F238E27FC236}">
                <a16:creationId xmlns:a16="http://schemas.microsoft.com/office/drawing/2014/main" id="{6AFAA017-1B1E-458C-A6D4-D04A8E80C657}"/>
              </a:ext>
            </a:extLst>
          </p:cNvPr>
          <p:cNvSpPr txBox="1"/>
          <p:nvPr/>
        </p:nvSpPr>
        <p:spPr>
          <a:xfrm>
            <a:off x="1209675" y="1038225"/>
            <a:ext cx="2714625" cy="461665"/>
          </a:xfrm>
          <a:prstGeom prst="rect">
            <a:avLst/>
          </a:prstGeom>
          <a:noFill/>
        </p:spPr>
        <p:txBody>
          <a:bodyPr wrap="square" rtlCol="0">
            <a:spAutoFit/>
          </a:bodyPr>
          <a:lstStyle/>
          <a:p>
            <a:r>
              <a:rPr lang="zh-CN" altLang="en-US" sz="2400" b="1" dirty="0"/>
              <a:t>维纳滤波</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E04411C-49A0-4FB5-83F0-7F785A98904A}"/>
                  </a:ext>
                </a:extLst>
              </p:cNvPr>
              <p:cNvSpPr txBox="1"/>
              <p:nvPr/>
            </p:nvSpPr>
            <p:spPr>
              <a:xfrm>
                <a:off x="1744539" y="3179302"/>
                <a:ext cx="6105524" cy="1023998"/>
              </a:xfrm>
              <a:prstGeom prst="rect">
                <a:avLst/>
              </a:prstGeom>
              <a:noFill/>
            </p:spPr>
            <p:txBody>
              <a:bodyPr wrap="square">
                <a:spAutoFit/>
              </a:bodyPr>
              <a:lstStyle/>
              <a:p>
                <a:r>
                  <a:rPr lang="zh-CN" altLang="en-US" sz="2000" dirty="0"/>
                  <a:t>维纳滤波是采用</a:t>
                </a:r>
                <a:r>
                  <a:rPr lang="zh-CN" altLang="en-US" sz="2000" dirty="0">
                    <a:solidFill>
                      <a:srgbClr val="FF0000"/>
                    </a:solidFill>
                  </a:rPr>
                  <a:t>优化</a:t>
                </a:r>
                <a:r>
                  <a:rPr lang="zh-CN" altLang="en-US" sz="2000" dirty="0"/>
                  <a:t>的方法推导的，优化的目标是是的估计图像</a:t>
                </a:r>
                <a14:m>
                  <m:oMath xmlns:m="http://schemas.openxmlformats.org/officeDocument/2006/math">
                    <m:acc>
                      <m:accPr>
                        <m:chr m:val="̂"/>
                        <m:ctrlPr>
                          <a:rPr lang="zh-CN" altLang="en-US" sz="200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𝜇</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𝜗</m:t>
                    </m:r>
                    <m:r>
                      <a:rPr lang="en-US" altLang="zh-CN" sz="2000" b="0" i="1" smtClean="0">
                        <a:latin typeface="Cambria Math" panose="02040503050406030204" pitchFamily="18" charset="0"/>
                      </a:rPr>
                      <m:t>)</m:t>
                    </m:r>
                  </m:oMath>
                </a14:m>
                <a:r>
                  <a:rPr lang="zh-CN" altLang="en-US" sz="2000" dirty="0"/>
                  <a:t>和参考图像</a:t>
                </a:r>
                <a14:m>
                  <m:oMath xmlns:m="http://schemas.openxmlformats.org/officeDocument/2006/math">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𝜇</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𝜗</m:t>
                    </m:r>
                    <m:r>
                      <a:rPr lang="en-US" altLang="zh-CN" sz="2000" b="0" i="1" smtClean="0">
                        <a:latin typeface="Cambria Math" panose="02040503050406030204" pitchFamily="18" charset="0"/>
                      </a:rPr>
                      <m:t>)</m:t>
                    </m:r>
                  </m:oMath>
                </a14:m>
                <a:r>
                  <a:rPr lang="zh-CN" altLang="en-US" sz="2000" dirty="0"/>
                  <a:t>（或者说是输入图像）频谱的均方差最小，即</a:t>
                </a:r>
                <a:r>
                  <a:rPr lang="zh-CN" altLang="en-US" dirty="0"/>
                  <a:t>：</a:t>
                </a:r>
              </a:p>
            </p:txBody>
          </p:sp>
        </mc:Choice>
        <mc:Fallback xmlns="">
          <p:sp>
            <p:nvSpPr>
              <p:cNvPr id="11" name="文本框 10">
                <a:extLst>
                  <a:ext uri="{FF2B5EF4-FFF2-40B4-BE49-F238E27FC236}">
                    <a16:creationId xmlns:a16="http://schemas.microsoft.com/office/drawing/2014/main" id="{EE04411C-49A0-4FB5-83F0-7F785A98904A}"/>
                  </a:ext>
                </a:extLst>
              </p:cNvPr>
              <p:cNvSpPr txBox="1">
                <a:spLocks noRot="1" noChangeAspect="1" noMove="1" noResize="1" noEditPoints="1" noAdjustHandles="1" noChangeArrowheads="1" noChangeShapeType="1" noTextEdit="1"/>
              </p:cNvSpPr>
              <p:nvPr/>
            </p:nvSpPr>
            <p:spPr>
              <a:xfrm>
                <a:off x="1744539" y="3179302"/>
                <a:ext cx="6105524" cy="1023998"/>
              </a:xfrm>
              <a:prstGeom prst="rect">
                <a:avLst/>
              </a:prstGeom>
              <a:blipFill>
                <a:blip r:embed="rId2"/>
                <a:stretch>
                  <a:fillRect l="-998" t="-3571" r="-200" b="-9524"/>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1D4C5373-51EA-4A8E-B45B-E77A04A9E4FE}"/>
              </a:ext>
            </a:extLst>
          </p:cNvPr>
          <p:cNvPicPr>
            <a:picLocks noChangeAspect="1"/>
          </p:cNvPicPr>
          <p:nvPr/>
        </p:nvPicPr>
        <p:blipFill>
          <a:blip r:embed="rId3"/>
          <a:stretch>
            <a:fillRect/>
          </a:stretch>
        </p:blipFill>
        <p:spPr>
          <a:xfrm>
            <a:off x="2566987" y="4662974"/>
            <a:ext cx="5944876" cy="1023997"/>
          </a:xfrm>
          <a:prstGeom prst="rect">
            <a:avLst/>
          </a:prstGeom>
        </p:spPr>
      </p:pic>
    </p:spTree>
    <p:extLst>
      <p:ext uri="{BB962C8B-B14F-4D97-AF65-F5344CB8AC3E}">
        <p14:creationId xmlns:p14="http://schemas.microsoft.com/office/powerpoint/2010/main" val="3750168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D691-A8C9-4737-8CCD-C80249EF836B}"/>
              </a:ext>
            </a:extLst>
          </p:cNvPr>
          <p:cNvSpPr>
            <a:spLocks noGrp="1"/>
          </p:cNvSpPr>
          <p:nvPr>
            <p:ph type="title"/>
          </p:nvPr>
        </p:nvSpPr>
        <p:spPr/>
        <p:txBody>
          <a:bodyPr/>
          <a:lstStyle/>
          <a:p>
            <a:r>
              <a:rPr lang="zh-CN" altLang="en-US" dirty="0"/>
              <a:t>数字图像处理介绍</a:t>
            </a:r>
          </a:p>
        </p:txBody>
      </p:sp>
      <p:sp>
        <p:nvSpPr>
          <p:cNvPr id="5" name="文本框 4">
            <a:extLst>
              <a:ext uri="{FF2B5EF4-FFF2-40B4-BE49-F238E27FC236}">
                <a16:creationId xmlns:a16="http://schemas.microsoft.com/office/drawing/2014/main" id="{715A96AF-0E14-4FC9-880B-07CEADF4257C}"/>
              </a:ext>
            </a:extLst>
          </p:cNvPr>
          <p:cNvSpPr txBox="1"/>
          <p:nvPr/>
        </p:nvSpPr>
        <p:spPr>
          <a:xfrm>
            <a:off x="732214" y="1300204"/>
            <a:ext cx="5114925" cy="1600438"/>
          </a:xfrm>
          <a:prstGeom prst="rect">
            <a:avLst/>
          </a:prstGeom>
          <a:noFill/>
        </p:spPr>
        <p:txBody>
          <a:bodyPr wrap="square" rtlCol="0">
            <a:spAutoFit/>
          </a:bodyPr>
          <a:lstStyle/>
          <a:p>
            <a:r>
              <a:rPr lang="en-US" altLang="zh-CN" sz="2000" b="1" dirty="0"/>
              <a:t>2.</a:t>
            </a:r>
            <a:r>
              <a:rPr lang="zh-CN" altLang="en-US" sz="2000" b="1" dirty="0"/>
              <a:t>图的分类（一）？</a:t>
            </a:r>
            <a:endParaRPr lang="en-US" altLang="zh-CN" sz="2000" b="1" dirty="0"/>
          </a:p>
          <a:p>
            <a:endParaRPr lang="en-US" altLang="zh-CN" sz="2000" b="1" dirty="0"/>
          </a:p>
          <a:p>
            <a:endParaRPr lang="en-US" altLang="zh-CN" sz="2000" b="1" dirty="0"/>
          </a:p>
          <a:p>
            <a:endParaRPr lang="en-US" altLang="zh-CN" dirty="0"/>
          </a:p>
          <a:p>
            <a:r>
              <a:rPr lang="en-US" altLang="zh-CN" sz="2000" b="1" dirty="0"/>
              <a:t>·  </a:t>
            </a:r>
            <a:r>
              <a:rPr lang="zh-CN" altLang="en-US" sz="2000" b="1" dirty="0">
                <a:solidFill>
                  <a:srgbClr val="FF0000"/>
                </a:solidFill>
              </a:rPr>
              <a:t>模拟图像</a:t>
            </a:r>
            <a:r>
              <a:rPr lang="zh-CN" altLang="en-US" sz="2000" dirty="0"/>
              <a:t>：</a:t>
            </a:r>
            <a:endParaRPr lang="en-US" altLang="zh-CN" sz="2000" dirty="0"/>
          </a:p>
        </p:txBody>
      </p:sp>
      <p:sp>
        <p:nvSpPr>
          <p:cNvPr id="6" name="文本框 5">
            <a:extLst>
              <a:ext uri="{FF2B5EF4-FFF2-40B4-BE49-F238E27FC236}">
                <a16:creationId xmlns:a16="http://schemas.microsoft.com/office/drawing/2014/main" id="{DE554E3C-CA1B-4252-8C46-481C8F33662A}"/>
              </a:ext>
            </a:extLst>
          </p:cNvPr>
          <p:cNvSpPr txBox="1"/>
          <p:nvPr/>
        </p:nvSpPr>
        <p:spPr>
          <a:xfrm>
            <a:off x="1282679" y="3053019"/>
            <a:ext cx="3395661" cy="3170099"/>
          </a:xfrm>
          <a:prstGeom prst="rect">
            <a:avLst/>
          </a:prstGeom>
          <a:noFill/>
        </p:spPr>
        <p:txBody>
          <a:bodyPr wrap="square" rtlCol="0">
            <a:spAutoFit/>
          </a:bodyPr>
          <a:lstStyle/>
          <a:p>
            <a:r>
              <a:rPr lang="zh-CN" altLang="en-US" sz="2000" b="0" i="0" dirty="0">
                <a:solidFill>
                  <a:srgbClr val="333333"/>
                </a:solidFill>
                <a:effectLst/>
                <a:latin typeface="arial" panose="020B0604020202020204" pitchFamily="34" charset="0"/>
              </a:rPr>
              <a:t>又称</a:t>
            </a:r>
            <a:r>
              <a:rPr lang="zh-CN" altLang="en-US" sz="2000" b="0" i="0" dirty="0">
                <a:solidFill>
                  <a:schemeClr val="accent1"/>
                </a:solidFill>
                <a:effectLst/>
                <a:latin typeface="arial" panose="020B0604020202020204" pitchFamily="34" charset="0"/>
              </a:rPr>
              <a:t>连续图像</a:t>
            </a:r>
            <a:r>
              <a:rPr lang="zh-CN" altLang="en-US" sz="2000" b="0" i="0" dirty="0">
                <a:solidFill>
                  <a:srgbClr val="333333"/>
                </a:solidFill>
                <a:effectLst/>
                <a:latin typeface="arial" panose="020B0604020202020204" pitchFamily="34" charset="0"/>
              </a:rPr>
              <a:t>，是指在</a:t>
            </a:r>
            <a:r>
              <a:rPr lang="zh-CN" altLang="en-US" sz="2000" dirty="0">
                <a:solidFill>
                  <a:srgbClr val="333333"/>
                </a:solidFill>
                <a:latin typeface="arial" panose="020B0604020202020204" pitchFamily="34" charset="0"/>
              </a:rPr>
              <a:t>二维坐标系中连续</a:t>
            </a:r>
            <a:r>
              <a:rPr lang="zh-CN" altLang="en-US" sz="2000" b="0" i="0" dirty="0">
                <a:solidFill>
                  <a:srgbClr val="333333"/>
                </a:solidFill>
                <a:effectLst/>
                <a:latin typeface="arial" panose="020B0604020202020204" pitchFamily="34" charset="0"/>
              </a:rPr>
              <a:t>变化的图像，即图像的像点是无限稠密的，同时具有灰度值（即图像从暗到亮的变化</a:t>
            </a:r>
            <a:r>
              <a:rPr lang="zh-CN" altLang="en-US" sz="2000" dirty="0">
                <a:solidFill>
                  <a:srgbClr val="333333"/>
                </a:solidFill>
                <a:latin typeface="arial" panose="020B0604020202020204" pitchFamily="34" charset="0"/>
              </a:rPr>
              <a:t>值），</a:t>
            </a:r>
            <a:r>
              <a:rPr lang="zh-CN" altLang="en-US" sz="2000" dirty="0">
                <a:solidFill>
                  <a:srgbClr val="333333"/>
                </a:solidFill>
                <a:latin typeface="Arial" panose="020B0604020202020204" pitchFamily="34" charset="0"/>
              </a:rPr>
              <a:t>通过某种物理量的强弱变化来表现图像上各点的颜色信息</a:t>
            </a:r>
            <a:r>
              <a:rPr lang="zh-CN" altLang="en-US" sz="2000" b="0" i="0" dirty="0">
                <a:solidFill>
                  <a:srgbClr val="333333"/>
                </a:solidFill>
                <a:effectLst/>
                <a:latin typeface="arial" panose="020B0604020202020204" pitchFamily="34" charset="0"/>
              </a:rPr>
              <a:t>。</a:t>
            </a:r>
            <a:endParaRPr lang="en-US" altLang="zh-CN" sz="2000" b="0" i="0" dirty="0">
              <a:solidFill>
                <a:srgbClr val="333333"/>
              </a:solidFill>
              <a:effectLst/>
              <a:latin typeface="arial" panose="020B0604020202020204" pitchFamily="34" charset="0"/>
            </a:endParaRPr>
          </a:p>
          <a:p>
            <a:r>
              <a:rPr lang="zh-CN" altLang="en-US" sz="2000" b="0" i="0" dirty="0">
                <a:solidFill>
                  <a:srgbClr val="333333"/>
                </a:solidFill>
                <a:effectLst/>
                <a:latin typeface="arial" panose="020B0604020202020204" pitchFamily="34" charset="0"/>
              </a:rPr>
              <a:t>代表：光学透镜系统获取的图像。</a:t>
            </a:r>
            <a:r>
              <a:rPr lang="zh-CN" altLang="en-US" sz="2000" b="0" i="0" dirty="0">
                <a:solidFill>
                  <a:srgbClr val="333333"/>
                </a:solidFill>
                <a:effectLst/>
                <a:latin typeface="Arial" panose="020B0604020202020204" pitchFamily="34" charset="0"/>
              </a:rPr>
              <a:t>例如：画稿、电视上的图像、相片、印刷品图像</a:t>
            </a:r>
            <a:r>
              <a:rPr lang="zh-CN" altLang="en-US" sz="1400" b="0" i="0" dirty="0">
                <a:solidFill>
                  <a:srgbClr val="333333"/>
                </a:solidFill>
                <a:effectLst/>
                <a:latin typeface="Arial" panose="020B0604020202020204" pitchFamily="34" charset="0"/>
              </a:rPr>
              <a:t>。</a:t>
            </a:r>
            <a:endParaRPr lang="en-US" altLang="zh-CN" sz="1400" dirty="0"/>
          </a:p>
        </p:txBody>
      </p:sp>
      <p:pic>
        <p:nvPicPr>
          <p:cNvPr id="8194" name="Picture 2">
            <a:extLst>
              <a:ext uri="{FF2B5EF4-FFF2-40B4-BE49-F238E27FC236}">
                <a16:creationId xmlns:a16="http://schemas.microsoft.com/office/drawing/2014/main" id="{7620DCF3-19D8-44A9-94EA-3828C8C05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139" y="1960616"/>
            <a:ext cx="6118895" cy="3444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33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sp>
        <p:nvSpPr>
          <p:cNvPr id="4" name="文本框 3">
            <a:extLst>
              <a:ext uri="{FF2B5EF4-FFF2-40B4-BE49-F238E27FC236}">
                <a16:creationId xmlns:a16="http://schemas.microsoft.com/office/drawing/2014/main" id="{3344729D-9881-473A-9E63-DC03414F1A3A}"/>
              </a:ext>
            </a:extLst>
          </p:cNvPr>
          <p:cNvSpPr txBox="1"/>
          <p:nvPr/>
        </p:nvSpPr>
        <p:spPr>
          <a:xfrm>
            <a:off x="1546160" y="1613160"/>
            <a:ext cx="6105524" cy="400110"/>
          </a:xfrm>
          <a:prstGeom prst="rect">
            <a:avLst/>
          </a:prstGeom>
          <a:noFill/>
        </p:spPr>
        <p:txBody>
          <a:bodyPr wrap="square">
            <a:spAutoFit/>
          </a:bodyPr>
          <a:lstStyle/>
          <a:p>
            <a:r>
              <a:rPr lang="zh-CN" altLang="en-US" sz="2000" b="0" i="0" dirty="0">
                <a:effectLst/>
                <a:latin typeface="-apple-system"/>
              </a:rPr>
              <a:t>将估计图像频谱进行替换：</a:t>
            </a:r>
            <a:endParaRPr lang="zh-CN" altLang="en-US" sz="2000" dirty="0"/>
          </a:p>
        </p:txBody>
      </p:sp>
      <p:pic>
        <p:nvPicPr>
          <p:cNvPr id="6" name="图片 5">
            <a:extLst>
              <a:ext uri="{FF2B5EF4-FFF2-40B4-BE49-F238E27FC236}">
                <a16:creationId xmlns:a16="http://schemas.microsoft.com/office/drawing/2014/main" id="{E015DBCC-E1BA-4262-91B0-835C6CEA4562}"/>
              </a:ext>
            </a:extLst>
          </p:cNvPr>
          <p:cNvPicPr>
            <a:picLocks noChangeAspect="1"/>
          </p:cNvPicPr>
          <p:nvPr/>
        </p:nvPicPr>
        <p:blipFill>
          <a:blip r:embed="rId2"/>
          <a:stretch>
            <a:fillRect/>
          </a:stretch>
        </p:blipFill>
        <p:spPr>
          <a:xfrm>
            <a:off x="1546159" y="2486638"/>
            <a:ext cx="10134739" cy="2024402"/>
          </a:xfrm>
          <a:prstGeom prst="rect">
            <a:avLst/>
          </a:prstGeom>
        </p:spPr>
      </p:pic>
      <p:sp>
        <p:nvSpPr>
          <p:cNvPr id="8" name="文本框 7">
            <a:extLst>
              <a:ext uri="{FF2B5EF4-FFF2-40B4-BE49-F238E27FC236}">
                <a16:creationId xmlns:a16="http://schemas.microsoft.com/office/drawing/2014/main" id="{6B773980-0333-4C8D-AAAF-FD71D138BF80}"/>
              </a:ext>
            </a:extLst>
          </p:cNvPr>
          <p:cNvSpPr txBox="1"/>
          <p:nvPr/>
        </p:nvSpPr>
        <p:spPr>
          <a:xfrm>
            <a:off x="2092937" y="5055027"/>
            <a:ext cx="7280297" cy="400110"/>
          </a:xfrm>
          <a:prstGeom prst="rect">
            <a:avLst/>
          </a:prstGeom>
          <a:noFill/>
        </p:spPr>
        <p:txBody>
          <a:bodyPr wrap="square">
            <a:spAutoFit/>
          </a:bodyPr>
          <a:lstStyle/>
          <a:p>
            <a:r>
              <a:rPr lang="zh-CN" altLang="en-US" sz="2000" dirty="0"/>
              <a:t>其中，</a:t>
            </a:r>
            <a:r>
              <a:rPr lang="zh-CN" altLang="en-US" sz="2000" dirty="0">
                <a:latin typeface="Adobe Caslon Pro Bold" panose="0205070206050A020403" pitchFamily="18" charset="0"/>
              </a:rPr>
              <a:t>X(u,v)  </a:t>
            </a:r>
            <a:r>
              <a:rPr lang="zh-CN" altLang="en-US" sz="2000" dirty="0"/>
              <a:t>就是我们需要估计的维纳滤波系数</a:t>
            </a:r>
          </a:p>
        </p:txBody>
      </p:sp>
    </p:spTree>
    <p:extLst>
      <p:ext uri="{BB962C8B-B14F-4D97-AF65-F5344CB8AC3E}">
        <p14:creationId xmlns:p14="http://schemas.microsoft.com/office/powerpoint/2010/main" val="121778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sp>
        <p:nvSpPr>
          <p:cNvPr id="4" name="文本框 3">
            <a:extLst>
              <a:ext uri="{FF2B5EF4-FFF2-40B4-BE49-F238E27FC236}">
                <a16:creationId xmlns:a16="http://schemas.microsoft.com/office/drawing/2014/main" id="{867B81A9-AC2B-4EDD-A973-044A9C49111D}"/>
              </a:ext>
            </a:extLst>
          </p:cNvPr>
          <p:cNvSpPr txBox="1"/>
          <p:nvPr/>
        </p:nvSpPr>
        <p:spPr>
          <a:xfrm>
            <a:off x="1547813" y="1482209"/>
            <a:ext cx="6105524" cy="400110"/>
          </a:xfrm>
          <a:prstGeom prst="rect">
            <a:avLst/>
          </a:prstGeom>
          <a:noFill/>
        </p:spPr>
        <p:txBody>
          <a:bodyPr wrap="square">
            <a:spAutoFit/>
          </a:bodyPr>
          <a:lstStyle/>
          <a:p>
            <a:r>
              <a:rPr lang="zh-CN" altLang="en-US" sz="2000" b="0" i="0" dirty="0">
                <a:solidFill>
                  <a:srgbClr val="4D4D4D"/>
                </a:solidFill>
                <a:effectLst/>
                <a:latin typeface="-apple-system"/>
              </a:rPr>
              <a:t>然后对平方进行展开</a:t>
            </a:r>
            <a:r>
              <a:rPr lang="en-US" altLang="zh-CN" b="0" i="0" dirty="0">
                <a:solidFill>
                  <a:srgbClr val="4D4D4D"/>
                </a:solidFill>
                <a:effectLst/>
                <a:latin typeface="-apple-system"/>
              </a:rPr>
              <a:t>:</a:t>
            </a:r>
            <a:endParaRPr lang="zh-CN" altLang="en-US" dirty="0"/>
          </a:p>
        </p:txBody>
      </p:sp>
      <p:pic>
        <p:nvPicPr>
          <p:cNvPr id="6" name="图片 5">
            <a:extLst>
              <a:ext uri="{FF2B5EF4-FFF2-40B4-BE49-F238E27FC236}">
                <a16:creationId xmlns:a16="http://schemas.microsoft.com/office/drawing/2014/main" id="{A346FC2F-1E33-428C-B526-CD2CB211A7F9}"/>
              </a:ext>
            </a:extLst>
          </p:cNvPr>
          <p:cNvPicPr>
            <a:picLocks noChangeAspect="1"/>
          </p:cNvPicPr>
          <p:nvPr/>
        </p:nvPicPr>
        <p:blipFill>
          <a:blip r:embed="rId2"/>
          <a:stretch>
            <a:fillRect/>
          </a:stretch>
        </p:blipFill>
        <p:spPr>
          <a:xfrm>
            <a:off x="1957388" y="2349468"/>
            <a:ext cx="8385491" cy="1901245"/>
          </a:xfrm>
          <a:prstGeom prst="rect">
            <a:avLst/>
          </a:prstGeom>
        </p:spPr>
      </p:pic>
      <p:pic>
        <p:nvPicPr>
          <p:cNvPr id="8" name="图片 7">
            <a:extLst>
              <a:ext uri="{FF2B5EF4-FFF2-40B4-BE49-F238E27FC236}">
                <a16:creationId xmlns:a16="http://schemas.microsoft.com/office/drawing/2014/main" id="{6498CE5A-94E0-4C26-A5FB-57494C80F8D1}"/>
              </a:ext>
            </a:extLst>
          </p:cNvPr>
          <p:cNvPicPr>
            <a:picLocks noChangeAspect="1"/>
          </p:cNvPicPr>
          <p:nvPr/>
        </p:nvPicPr>
        <p:blipFill>
          <a:blip r:embed="rId3"/>
          <a:stretch>
            <a:fillRect/>
          </a:stretch>
        </p:blipFill>
        <p:spPr>
          <a:xfrm>
            <a:off x="1547813" y="4423242"/>
            <a:ext cx="10100578" cy="1591478"/>
          </a:xfrm>
          <a:prstGeom prst="rect">
            <a:avLst/>
          </a:prstGeom>
        </p:spPr>
      </p:pic>
    </p:spTree>
    <p:extLst>
      <p:ext uri="{BB962C8B-B14F-4D97-AF65-F5344CB8AC3E}">
        <p14:creationId xmlns:p14="http://schemas.microsoft.com/office/powerpoint/2010/main" val="760417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pic>
        <p:nvPicPr>
          <p:cNvPr id="4" name="图片 3">
            <a:extLst>
              <a:ext uri="{FF2B5EF4-FFF2-40B4-BE49-F238E27FC236}">
                <a16:creationId xmlns:a16="http://schemas.microsoft.com/office/drawing/2014/main" id="{069E06DF-3E62-4B89-94B9-7F5F6E4310A2}"/>
              </a:ext>
            </a:extLst>
          </p:cNvPr>
          <p:cNvPicPr>
            <a:picLocks noChangeAspect="1"/>
          </p:cNvPicPr>
          <p:nvPr/>
        </p:nvPicPr>
        <p:blipFill rotWithShape="1">
          <a:blip r:embed="rId2"/>
          <a:srcRect l="43720" t="44517" r="13474"/>
          <a:stretch/>
        </p:blipFill>
        <p:spPr>
          <a:xfrm>
            <a:off x="3162300" y="2305103"/>
            <a:ext cx="3838575" cy="1123897"/>
          </a:xfrm>
          <a:prstGeom prst="rect">
            <a:avLst/>
          </a:prstGeom>
        </p:spPr>
      </p:pic>
      <p:sp>
        <p:nvSpPr>
          <p:cNvPr id="5" name="文本框 4">
            <a:extLst>
              <a:ext uri="{FF2B5EF4-FFF2-40B4-BE49-F238E27FC236}">
                <a16:creationId xmlns:a16="http://schemas.microsoft.com/office/drawing/2014/main" id="{C7767D92-F25B-442A-8763-AF926D28015C}"/>
              </a:ext>
            </a:extLst>
          </p:cNvPr>
          <p:cNvSpPr txBox="1"/>
          <p:nvPr/>
        </p:nvSpPr>
        <p:spPr>
          <a:xfrm>
            <a:off x="1762125" y="1628835"/>
            <a:ext cx="2800350" cy="400110"/>
          </a:xfrm>
          <a:prstGeom prst="rect">
            <a:avLst/>
          </a:prstGeom>
          <a:noFill/>
        </p:spPr>
        <p:txBody>
          <a:bodyPr wrap="square" rtlCol="0">
            <a:spAutoFit/>
          </a:bodyPr>
          <a:lstStyle/>
          <a:p>
            <a:r>
              <a:rPr lang="zh-CN" altLang="en-US" sz="2000" b="0" i="0" dirty="0">
                <a:effectLst/>
                <a:latin typeface="-apple-system"/>
              </a:rPr>
              <a:t>定义如下功率谱有：</a:t>
            </a:r>
            <a:endParaRPr lang="zh-CN" altLang="en-US" sz="2000" dirty="0"/>
          </a:p>
        </p:txBody>
      </p:sp>
      <p:sp>
        <p:nvSpPr>
          <p:cNvPr id="7" name="文本框 6">
            <a:extLst>
              <a:ext uri="{FF2B5EF4-FFF2-40B4-BE49-F238E27FC236}">
                <a16:creationId xmlns:a16="http://schemas.microsoft.com/office/drawing/2014/main" id="{8C7C5E4A-0CF7-423B-AC79-9F0EFE08EC37}"/>
              </a:ext>
            </a:extLst>
          </p:cNvPr>
          <p:cNvSpPr txBox="1"/>
          <p:nvPr/>
        </p:nvSpPr>
        <p:spPr>
          <a:xfrm>
            <a:off x="2862262" y="4509075"/>
            <a:ext cx="7683818" cy="1015663"/>
          </a:xfrm>
          <a:prstGeom prst="rect">
            <a:avLst/>
          </a:prstGeom>
          <a:noFill/>
        </p:spPr>
        <p:txBody>
          <a:bodyPr wrap="square">
            <a:spAutoFit/>
          </a:bodyPr>
          <a:lstStyle/>
          <a:p>
            <a:r>
              <a:rPr lang="pl-PL" altLang="zh-CN" sz="3000" b="0" i="1" dirty="0">
                <a:solidFill>
                  <a:srgbClr val="4D4D4D"/>
                </a:solidFill>
                <a:effectLst/>
                <a:latin typeface="Adobe Devanagari" panose="02040503050201020203" pitchFamily="18" charset="0"/>
                <a:cs typeface="Adobe Devanagari" panose="02040503050201020203" pitchFamily="18" charset="0"/>
              </a:rPr>
              <a:t>e</a:t>
            </a:r>
            <a:r>
              <a:rPr lang="pl-PL" altLang="zh-CN" sz="3000" b="0" i="0" dirty="0">
                <a:solidFill>
                  <a:srgbClr val="4D4D4D"/>
                </a:solidFill>
                <a:effectLst/>
                <a:latin typeface="Adobe Devanagari" panose="02040503050201020203" pitchFamily="18" charset="0"/>
                <a:cs typeface="Adobe Devanagari" panose="02040503050201020203" pitchFamily="18" charset="0"/>
              </a:rPr>
              <a:t>=[1−</a:t>
            </a:r>
            <a:r>
              <a:rPr lang="pl-PL" altLang="zh-CN" sz="3000" b="0" i="1" dirty="0">
                <a:solidFill>
                  <a:srgbClr val="4D4D4D"/>
                </a:solidFill>
                <a:effectLst/>
                <a:latin typeface="Adobe Devanagari" panose="02040503050201020203" pitchFamily="18" charset="0"/>
                <a:cs typeface="Adobe Devanagari" panose="02040503050201020203" pitchFamily="18" charset="0"/>
              </a:rPr>
              <a:t>X</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u</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v</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H</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u</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v</a:t>
            </a:r>
            <a:r>
              <a:rPr lang="pl-PL" altLang="zh-CN" sz="3000" b="0" i="0" dirty="0">
                <a:solidFill>
                  <a:srgbClr val="4D4D4D"/>
                </a:solidFill>
                <a:effectLst/>
                <a:latin typeface="Adobe Devanagari" panose="02040503050201020203" pitchFamily="18" charset="0"/>
                <a:cs typeface="Adobe Devanagari" panose="02040503050201020203" pitchFamily="18" charset="0"/>
              </a:rPr>
              <a:t>)][1−</a:t>
            </a:r>
            <a:r>
              <a:rPr lang="pl-PL" altLang="zh-CN" sz="3000" b="0" i="1" dirty="0">
                <a:solidFill>
                  <a:srgbClr val="4D4D4D"/>
                </a:solidFill>
                <a:effectLst/>
                <a:latin typeface="Adobe Devanagari" panose="02040503050201020203" pitchFamily="18" charset="0"/>
                <a:cs typeface="Adobe Devanagari" panose="02040503050201020203" pitchFamily="18" charset="0"/>
              </a:rPr>
              <a:t>X</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u</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v</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H</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u</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v</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Sf</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u</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v</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endParaRPr lang="en-US" altLang="zh-CN" sz="3000" b="0" i="0" dirty="0">
              <a:solidFill>
                <a:srgbClr val="4D4D4D"/>
              </a:solidFill>
              <a:effectLst/>
              <a:latin typeface="Adobe Devanagari" panose="02040503050201020203" pitchFamily="18" charset="0"/>
              <a:cs typeface="Adobe Devanagari" panose="02040503050201020203" pitchFamily="18" charset="0"/>
            </a:endParaRPr>
          </a:p>
          <a:p>
            <a:r>
              <a:rPr lang="en-US" altLang="zh-CN" sz="3000" dirty="0">
                <a:solidFill>
                  <a:srgbClr val="4D4D4D"/>
                </a:solidFill>
                <a:latin typeface="Adobe Devanagari" panose="02040503050201020203" pitchFamily="18" charset="0"/>
                <a:cs typeface="Adobe Devanagari" panose="02040503050201020203" pitchFamily="18" charset="0"/>
              </a:rPr>
              <a:t>    </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X</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u</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v</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X</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u</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v</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f</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Sη</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u</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r>
              <a:rPr lang="pl-PL" altLang="zh-CN" sz="3000" b="0" i="1" dirty="0">
                <a:solidFill>
                  <a:srgbClr val="4D4D4D"/>
                </a:solidFill>
                <a:effectLst/>
                <a:latin typeface="Adobe Devanagari" panose="02040503050201020203" pitchFamily="18" charset="0"/>
                <a:cs typeface="Adobe Devanagari" panose="02040503050201020203" pitchFamily="18" charset="0"/>
              </a:rPr>
              <a:t>v</a:t>
            </a:r>
            <a:r>
              <a:rPr lang="pl-PL" altLang="zh-CN" sz="3000" b="0" i="0" dirty="0">
                <a:solidFill>
                  <a:srgbClr val="4D4D4D"/>
                </a:solidFill>
                <a:effectLst/>
                <a:latin typeface="Adobe Devanagari" panose="02040503050201020203" pitchFamily="18" charset="0"/>
                <a:cs typeface="Adobe Devanagari" panose="02040503050201020203" pitchFamily="18" charset="0"/>
              </a:rPr>
              <a:t>)</a:t>
            </a:r>
            <a:endParaRPr lang="zh-CN" altLang="en-US" sz="3000" dirty="0">
              <a:latin typeface="Adobe Devanagari" panose="02040503050201020203" pitchFamily="18" charset="0"/>
              <a:cs typeface="Adobe Devanagari" panose="02040503050201020203" pitchFamily="18" charset="0"/>
            </a:endParaRPr>
          </a:p>
        </p:txBody>
      </p:sp>
      <p:sp>
        <p:nvSpPr>
          <p:cNvPr id="8" name="文本框 7">
            <a:extLst>
              <a:ext uri="{FF2B5EF4-FFF2-40B4-BE49-F238E27FC236}">
                <a16:creationId xmlns:a16="http://schemas.microsoft.com/office/drawing/2014/main" id="{F45E9C19-1B1E-46F1-93EE-AA2D2CBF9547}"/>
              </a:ext>
            </a:extLst>
          </p:cNvPr>
          <p:cNvSpPr txBox="1"/>
          <p:nvPr/>
        </p:nvSpPr>
        <p:spPr>
          <a:xfrm>
            <a:off x="1762125" y="3754070"/>
            <a:ext cx="2466975" cy="400110"/>
          </a:xfrm>
          <a:prstGeom prst="rect">
            <a:avLst/>
          </a:prstGeom>
          <a:noFill/>
        </p:spPr>
        <p:txBody>
          <a:bodyPr wrap="square" rtlCol="0">
            <a:spAutoFit/>
          </a:bodyPr>
          <a:lstStyle/>
          <a:p>
            <a:r>
              <a:rPr lang="zh-CN" altLang="en-US" sz="2000" dirty="0"/>
              <a:t>化简可以得：</a:t>
            </a:r>
          </a:p>
        </p:txBody>
      </p:sp>
    </p:spTree>
    <p:extLst>
      <p:ext uri="{BB962C8B-B14F-4D97-AF65-F5344CB8AC3E}">
        <p14:creationId xmlns:p14="http://schemas.microsoft.com/office/powerpoint/2010/main" val="4135614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pic>
        <p:nvPicPr>
          <p:cNvPr id="10" name="图片 9">
            <a:extLst>
              <a:ext uri="{FF2B5EF4-FFF2-40B4-BE49-F238E27FC236}">
                <a16:creationId xmlns:a16="http://schemas.microsoft.com/office/drawing/2014/main" id="{3D3108A3-6C5F-48FB-A014-46276F16F357}"/>
              </a:ext>
            </a:extLst>
          </p:cNvPr>
          <p:cNvPicPr>
            <a:picLocks noChangeAspect="1"/>
          </p:cNvPicPr>
          <p:nvPr/>
        </p:nvPicPr>
        <p:blipFill>
          <a:blip r:embed="rId2"/>
          <a:stretch>
            <a:fillRect/>
          </a:stretch>
        </p:blipFill>
        <p:spPr>
          <a:xfrm>
            <a:off x="1012658" y="3527392"/>
            <a:ext cx="11203688" cy="2172368"/>
          </a:xfrm>
          <a:prstGeom prst="rect">
            <a:avLst/>
          </a:prstGeom>
        </p:spPr>
      </p:pic>
      <p:pic>
        <p:nvPicPr>
          <p:cNvPr id="11" name="图片 10">
            <a:extLst>
              <a:ext uri="{FF2B5EF4-FFF2-40B4-BE49-F238E27FC236}">
                <a16:creationId xmlns:a16="http://schemas.microsoft.com/office/drawing/2014/main" id="{785451DF-2BDD-439E-BA33-938EFF24419B}"/>
              </a:ext>
            </a:extLst>
          </p:cNvPr>
          <p:cNvPicPr>
            <a:picLocks noChangeAspect="1"/>
          </p:cNvPicPr>
          <p:nvPr/>
        </p:nvPicPr>
        <p:blipFill>
          <a:blip r:embed="rId3"/>
          <a:stretch>
            <a:fillRect/>
          </a:stretch>
        </p:blipFill>
        <p:spPr>
          <a:xfrm>
            <a:off x="1012658" y="1673095"/>
            <a:ext cx="10519680" cy="1657513"/>
          </a:xfrm>
          <a:prstGeom prst="rect">
            <a:avLst/>
          </a:prstGeom>
        </p:spPr>
      </p:pic>
    </p:spTree>
    <p:extLst>
      <p:ext uri="{BB962C8B-B14F-4D97-AF65-F5344CB8AC3E}">
        <p14:creationId xmlns:p14="http://schemas.microsoft.com/office/powerpoint/2010/main" val="2002809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p>
        </p:txBody>
      </p:sp>
      <p:pic>
        <p:nvPicPr>
          <p:cNvPr id="4" name="图片 3">
            <a:extLst>
              <a:ext uri="{FF2B5EF4-FFF2-40B4-BE49-F238E27FC236}">
                <a16:creationId xmlns:a16="http://schemas.microsoft.com/office/drawing/2014/main" id="{54FA0C3B-689D-48E6-9931-D05373C2BF3A}"/>
              </a:ext>
            </a:extLst>
          </p:cNvPr>
          <p:cNvPicPr>
            <a:picLocks noChangeAspect="1"/>
          </p:cNvPicPr>
          <p:nvPr/>
        </p:nvPicPr>
        <p:blipFill rotWithShape="1">
          <a:blip r:embed="rId2"/>
          <a:srcRect l="5636" t="4035" r="7425"/>
          <a:stretch/>
        </p:blipFill>
        <p:spPr>
          <a:xfrm>
            <a:off x="8181975" y="4552950"/>
            <a:ext cx="3857625" cy="1841082"/>
          </a:xfrm>
          <a:prstGeom prst="rect">
            <a:avLst/>
          </a:prstGeom>
        </p:spPr>
      </p:pic>
      <p:sp>
        <p:nvSpPr>
          <p:cNvPr id="5" name="文本框 4">
            <a:extLst>
              <a:ext uri="{FF2B5EF4-FFF2-40B4-BE49-F238E27FC236}">
                <a16:creationId xmlns:a16="http://schemas.microsoft.com/office/drawing/2014/main" id="{57A17683-12FA-4322-B326-B98B282A0BD9}"/>
              </a:ext>
            </a:extLst>
          </p:cNvPr>
          <p:cNvSpPr txBox="1"/>
          <p:nvPr/>
        </p:nvSpPr>
        <p:spPr>
          <a:xfrm>
            <a:off x="690562" y="1600200"/>
            <a:ext cx="6500813" cy="400110"/>
          </a:xfrm>
          <a:prstGeom prst="rect">
            <a:avLst/>
          </a:prstGeom>
          <a:noFill/>
        </p:spPr>
        <p:txBody>
          <a:bodyPr wrap="square" rtlCol="0">
            <a:spAutoFit/>
          </a:bodyPr>
          <a:lstStyle/>
          <a:p>
            <a:r>
              <a:rPr lang="zh-CN" altLang="en-US" sz="2000" dirty="0">
                <a:latin typeface="Times New Roman" panose="02020603050405020304" pitchFamily="18" charset="0"/>
              </a:rPr>
              <a:t>上式中误差函数的最小值在频域用下列表达式计算：</a:t>
            </a:r>
          </a:p>
        </p:txBody>
      </p:sp>
      <p:graphicFrame>
        <p:nvGraphicFramePr>
          <p:cNvPr id="7" name="Object 6">
            <a:extLst>
              <a:ext uri="{FF2B5EF4-FFF2-40B4-BE49-F238E27FC236}">
                <a16:creationId xmlns:a16="http://schemas.microsoft.com/office/drawing/2014/main" id="{021AC3E5-8A0E-4805-8204-AB64FFABB69D}"/>
              </a:ext>
            </a:extLst>
          </p:cNvPr>
          <p:cNvGraphicFramePr>
            <a:graphicFrameLocks noChangeAspect="1"/>
          </p:cNvGraphicFramePr>
          <p:nvPr>
            <p:extLst>
              <p:ext uri="{D42A27DB-BD31-4B8C-83A1-F6EECF244321}">
                <p14:modId xmlns:p14="http://schemas.microsoft.com/office/powerpoint/2010/main" val="1904591176"/>
              </p:ext>
            </p:extLst>
          </p:nvPr>
        </p:nvGraphicFramePr>
        <p:xfrm>
          <a:off x="841375" y="2499242"/>
          <a:ext cx="7159625" cy="3284598"/>
        </p:xfrm>
        <a:graphic>
          <a:graphicData uri="http://schemas.openxmlformats.org/presentationml/2006/ole">
            <mc:AlternateContent xmlns:mc="http://schemas.openxmlformats.org/markup-compatibility/2006">
              <mc:Choice xmlns:v="urn:schemas-microsoft-com:vml" Requires="v">
                <p:oleObj name="Equation" r:id="rId3" imgW="3429000" imgH="1574640" progId="Equation.DSMT4">
                  <p:embed/>
                </p:oleObj>
              </mc:Choice>
              <mc:Fallback>
                <p:oleObj name="Equation" r:id="rId3" imgW="3429000" imgH="1574640" progId="Equation.DSMT4">
                  <p:embed/>
                  <p:pic>
                    <p:nvPicPr>
                      <p:cNvPr id="5" name="Object 6">
                        <a:extLst>
                          <a:ext uri="{FF2B5EF4-FFF2-40B4-BE49-F238E27FC236}">
                            <a16:creationId xmlns:a16="http://schemas.microsoft.com/office/drawing/2014/main" id="{1A158A5C-9340-4BD1-9CD9-61470BAEF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375" y="2499242"/>
                        <a:ext cx="7159625" cy="3284598"/>
                      </a:xfrm>
                      <a:prstGeom prst="rect">
                        <a:avLst/>
                      </a:prstGeom>
                      <a:solidFill>
                        <a:srgbClr val="FFFF00"/>
                      </a:solidFill>
                      <a:ln>
                        <a:noFill/>
                      </a:ln>
                      <a:effectLst/>
                    </p:spPr>
                  </p:pic>
                </p:oleObj>
              </mc:Fallback>
            </mc:AlternateContent>
          </a:graphicData>
        </a:graphic>
      </p:graphicFrame>
    </p:spTree>
    <p:extLst>
      <p:ext uri="{BB962C8B-B14F-4D97-AF65-F5344CB8AC3E}">
        <p14:creationId xmlns:p14="http://schemas.microsoft.com/office/powerpoint/2010/main" val="1387887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CD36DBF-531C-4F7F-9E83-A810CDF124BE}"/>
                  </a:ext>
                </a:extLst>
              </p:cNvPr>
              <p:cNvSpPr txBox="1"/>
              <p:nvPr/>
            </p:nvSpPr>
            <p:spPr>
              <a:xfrm>
                <a:off x="1701778" y="2228671"/>
                <a:ext cx="6105524" cy="1323439"/>
              </a:xfrm>
              <a:prstGeom prst="rect">
                <a:avLst/>
              </a:prstGeom>
              <a:noFill/>
            </p:spPr>
            <p:txBody>
              <a:bodyPr wrap="square">
                <a:spAutoFit/>
              </a:bodyPr>
              <a:lstStyle/>
              <a:p>
                <a:r>
                  <a:rPr lang="zh-CN" altLang="en-US" sz="2000" dirty="0">
                    <a:latin typeface="Times New Roman" panose="02020603050405020304" pitchFamily="18" charset="0"/>
                  </a:rPr>
                  <a:t>当处理白噪声时，谱</a:t>
                </a:r>
                <a:r>
                  <a:rPr lang="en-US" altLang="zh-CN" sz="2000" dirty="0">
                    <a:latin typeface="Times New Roman" panose="02020603050405020304" pitchFamily="18" charset="0"/>
                  </a:rPr>
                  <a:t>|</a:t>
                </a:r>
                <a:r>
                  <a:rPr lang="en-US" altLang="zh-CN" sz="2000" i="1" dirty="0">
                    <a:latin typeface="Times New Roman" panose="02020603050405020304" pitchFamily="18" charset="0"/>
                  </a:rPr>
                  <a:t>N</a:t>
                </a:r>
                <a:r>
                  <a:rPr lang="en-US" altLang="zh-CN" sz="2000" dirty="0">
                    <a:latin typeface="Times New Roman" panose="02020603050405020304" pitchFamily="18" charset="0"/>
                  </a:rPr>
                  <a:t>(</a:t>
                </a:r>
                <a:r>
                  <a:rPr lang="en-US" altLang="zh-CN" sz="2000" i="1" dirty="0" err="1">
                    <a:latin typeface="Times New Roman" panose="02020603050405020304" pitchFamily="18" charset="0"/>
                  </a:rPr>
                  <a:t>u</a:t>
                </a:r>
                <a:r>
                  <a:rPr lang="en-US" altLang="zh-CN" sz="2000" dirty="0" err="1">
                    <a:latin typeface="Times New Roman" panose="02020603050405020304" pitchFamily="18" charset="0"/>
                  </a:rPr>
                  <a:t>,</a:t>
                </a:r>
                <a:r>
                  <a:rPr lang="en-US" altLang="zh-CN" sz="2000" i="1" dirty="0" err="1">
                    <a:latin typeface="Times New Roman" panose="02020603050405020304" pitchFamily="18" charset="0"/>
                  </a:rPr>
                  <a:t>v</a:t>
                </a:r>
                <a:r>
                  <a:rPr lang="en-US" altLang="zh-CN" sz="2000" dirty="0">
                    <a:latin typeface="Times New Roman" panose="02020603050405020304" pitchFamily="18" charset="0"/>
                  </a:rPr>
                  <a:t>)|</a:t>
                </a:r>
                <a:r>
                  <a:rPr lang="en-US" altLang="zh-CN" sz="2000" baseline="30000" dirty="0">
                    <a:latin typeface="Times New Roman" panose="02020603050405020304" pitchFamily="18" charset="0"/>
                  </a:rPr>
                  <a:t>2</a:t>
                </a:r>
                <a:r>
                  <a:rPr lang="zh-CN" altLang="en-US" sz="2000" dirty="0">
                    <a:latin typeface="Times New Roman" panose="02020603050405020304" pitchFamily="18" charset="0"/>
                  </a:rPr>
                  <a:t>是一个常数，大大简化了处理过程。然而，未退化图像的功率谱</a:t>
                </a:r>
                <a14:m>
                  <m:oMath xmlns:m="http://schemas.openxmlformats.org/officeDocument/2006/math">
                    <m:r>
                      <a:rPr lang="en-US" altLang="zh-CN" sz="2000" b="0" i="1" dirty="0" smtClean="0">
                        <a:solidFill>
                          <a:srgbClr val="FF0000"/>
                        </a:solidFill>
                        <a:latin typeface="Cambria Math" panose="02040503050406030204" pitchFamily="18" charset="0"/>
                      </a:rPr>
                      <m:t>𝑆</m:t>
                    </m:r>
                    <m:r>
                      <a:rPr lang="en-US" altLang="zh-CN" sz="2000" i="1" dirty="0">
                        <a:solidFill>
                          <a:srgbClr val="FF0000"/>
                        </a:solidFill>
                        <a:latin typeface="Cambria Math" panose="02040503050406030204" pitchFamily="18" charset="0"/>
                      </a:rPr>
                      <m:t>𝑓</m:t>
                    </m:r>
                    <m:d>
                      <m:dPr>
                        <m:ctrlPr>
                          <a:rPr lang="en-US" altLang="zh-CN" sz="2000" i="1" dirty="0">
                            <a:solidFill>
                              <a:srgbClr val="FF0000"/>
                            </a:solidFill>
                            <a:latin typeface="Cambria Math" panose="02040503050406030204" pitchFamily="18" charset="0"/>
                          </a:rPr>
                        </m:ctrlPr>
                      </m:dPr>
                      <m:e>
                        <m:r>
                          <a:rPr lang="zh-CN" altLang="en-US" sz="2000" i="1" dirty="0">
                            <a:solidFill>
                              <a:srgbClr val="FF0000"/>
                            </a:solidFill>
                            <a:latin typeface="Cambria Math" panose="02040503050406030204" pitchFamily="18" charset="0"/>
                          </a:rPr>
                          <m:t>𝜇</m:t>
                        </m:r>
                        <m:r>
                          <a:rPr lang="en-US" altLang="zh-CN" sz="2000" i="1" dirty="0">
                            <a:solidFill>
                              <a:srgbClr val="FF0000"/>
                            </a:solidFill>
                            <a:latin typeface="Cambria Math" panose="02040503050406030204" pitchFamily="18" charset="0"/>
                          </a:rPr>
                          <m:t>,</m:t>
                        </m:r>
                        <m:r>
                          <a:rPr lang="zh-CN" altLang="en-US" sz="2000" i="1" dirty="0">
                            <a:solidFill>
                              <a:srgbClr val="FF0000"/>
                            </a:solidFill>
                            <a:latin typeface="Cambria Math" panose="02040503050406030204" pitchFamily="18" charset="0"/>
                          </a:rPr>
                          <m:t>𝜗</m:t>
                        </m:r>
                      </m:e>
                    </m:d>
                  </m:oMath>
                </a14:m>
                <a:r>
                  <a:rPr lang="zh-CN" altLang="en-US" sz="2000" dirty="0">
                    <a:latin typeface="Times New Roman" panose="02020603050405020304" pitchFamily="18" charset="0"/>
                  </a:rPr>
                  <a:t>很少是已知。当这些值未知或不能估计时，经常使用的方法是用下面的表达式近似</a:t>
                </a:r>
                <a:r>
                  <a:rPr lang="zh-CN" altLang="en-US" sz="1800" dirty="0">
                    <a:latin typeface="Times New Roman" panose="02020603050405020304" pitchFamily="18" charset="0"/>
                  </a:rPr>
                  <a:t>：</a:t>
                </a:r>
              </a:p>
            </p:txBody>
          </p:sp>
        </mc:Choice>
        <mc:Fallback xmlns="">
          <p:sp>
            <p:nvSpPr>
              <p:cNvPr id="4" name="文本框 3">
                <a:extLst>
                  <a:ext uri="{FF2B5EF4-FFF2-40B4-BE49-F238E27FC236}">
                    <a16:creationId xmlns:a16="http://schemas.microsoft.com/office/drawing/2014/main" id="{9CD36DBF-531C-4F7F-9E83-A810CDF124BE}"/>
                  </a:ext>
                </a:extLst>
              </p:cNvPr>
              <p:cNvSpPr txBox="1">
                <a:spLocks noRot="1" noChangeAspect="1" noMove="1" noResize="1" noEditPoints="1" noAdjustHandles="1" noChangeArrowheads="1" noChangeShapeType="1" noTextEdit="1"/>
              </p:cNvSpPr>
              <p:nvPr/>
            </p:nvSpPr>
            <p:spPr>
              <a:xfrm>
                <a:off x="1701778" y="2228671"/>
                <a:ext cx="6105524" cy="1323439"/>
              </a:xfrm>
              <a:prstGeom prst="rect">
                <a:avLst/>
              </a:prstGeom>
              <a:blipFill>
                <a:blip r:embed="rId2"/>
                <a:stretch>
                  <a:fillRect l="-998" t="-2765" r="-998" b="-7373"/>
                </a:stretch>
              </a:blipFill>
            </p:spPr>
            <p:txBody>
              <a:bodyPr/>
              <a:lstStyle/>
              <a:p>
                <a:r>
                  <a:rPr lang="zh-CN" altLang="en-US">
                    <a:noFill/>
                  </a:rPr>
                  <a:t> </a:t>
                </a:r>
              </a:p>
            </p:txBody>
          </p:sp>
        </mc:Fallback>
      </mc:AlternateContent>
      <p:graphicFrame>
        <p:nvGraphicFramePr>
          <p:cNvPr id="5" name="Object 6">
            <a:extLst>
              <a:ext uri="{FF2B5EF4-FFF2-40B4-BE49-F238E27FC236}">
                <a16:creationId xmlns:a16="http://schemas.microsoft.com/office/drawing/2014/main" id="{A44AEA95-CCFF-49B0-A793-B00F86817B46}"/>
              </a:ext>
            </a:extLst>
          </p:cNvPr>
          <p:cNvGraphicFramePr>
            <a:graphicFrameLocks noChangeAspect="1"/>
          </p:cNvGraphicFramePr>
          <p:nvPr>
            <p:extLst>
              <p:ext uri="{D42A27DB-BD31-4B8C-83A1-F6EECF244321}">
                <p14:modId xmlns:p14="http://schemas.microsoft.com/office/powerpoint/2010/main" val="4290904294"/>
              </p:ext>
            </p:extLst>
          </p:nvPr>
        </p:nvGraphicFramePr>
        <p:xfrm>
          <a:off x="2454152" y="4108449"/>
          <a:ext cx="6999561" cy="1323439"/>
        </p:xfrm>
        <a:graphic>
          <a:graphicData uri="http://schemas.openxmlformats.org/presentationml/2006/ole">
            <mc:AlternateContent xmlns:mc="http://schemas.openxmlformats.org/markup-compatibility/2006">
              <mc:Choice xmlns:v="urn:schemas-microsoft-com:vml" Requires="v">
                <p:oleObj name="公式" r:id="rId3" imgW="2552700" imgH="482600" progId="Equation.3">
                  <p:embed/>
                </p:oleObj>
              </mc:Choice>
              <mc:Fallback>
                <p:oleObj name="公式" r:id="rId3" imgW="2552700" imgH="482600" progId="Equation.3">
                  <p:embed/>
                  <p:pic>
                    <p:nvPicPr>
                      <p:cNvPr id="128004" name="Object 6">
                        <a:extLst>
                          <a:ext uri="{FF2B5EF4-FFF2-40B4-BE49-F238E27FC236}">
                            <a16:creationId xmlns:a16="http://schemas.microsoft.com/office/drawing/2014/main" id="{E87F7B50-1160-47F2-944A-2093F27C18D6}"/>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152" y="4108449"/>
                        <a:ext cx="6999561" cy="1323439"/>
                      </a:xfrm>
                      <a:prstGeom prst="rect">
                        <a:avLst/>
                      </a:prstGeom>
                      <a:solidFill>
                        <a:srgbClr val="FFFF00"/>
                      </a:solidFill>
                      <a:ln>
                        <a:noFill/>
                      </a:ln>
                      <a:effectLst/>
                    </p:spPr>
                  </p:pic>
                </p:oleObj>
              </mc:Fallback>
            </mc:AlternateContent>
          </a:graphicData>
        </a:graphic>
      </p:graphicFrame>
      <p:sp>
        <p:nvSpPr>
          <p:cNvPr id="3" name="文本框 2">
            <a:extLst>
              <a:ext uri="{FF2B5EF4-FFF2-40B4-BE49-F238E27FC236}">
                <a16:creationId xmlns:a16="http://schemas.microsoft.com/office/drawing/2014/main" id="{D0FD5049-029B-4EE5-9947-B04A34823613}"/>
              </a:ext>
            </a:extLst>
          </p:cNvPr>
          <p:cNvSpPr txBox="1"/>
          <p:nvPr/>
        </p:nvSpPr>
        <p:spPr>
          <a:xfrm>
            <a:off x="1371600" y="1200150"/>
            <a:ext cx="3448050" cy="461665"/>
          </a:xfrm>
          <a:prstGeom prst="rect">
            <a:avLst/>
          </a:prstGeom>
          <a:noFill/>
        </p:spPr>
        <p:txBody>
          <a:bodyPr wrap="square" rtlCol="0">
            <a:spAutoFit/>
          </a:bodyPr>
          <a:lstStyle/>
          <a:p>
            <a:r>
              <a:rPr lang="zh-CN" altLang="en-US" sz="2400" b="1" dirty="0"/>
              <a:t>维纳滤波：</a:t>
            </a:r>
          </a:p>
        </p:txBody>
      </p:sp>
    </p:spTree>
    <p:extLst>
      <p:ext uri="{BB962C8B-B14F-4D97-AF65-F5344CB8AC3E}">
        <p14:creationId xmlns:p14="http://schemas.microsoft.com/office/powerpoint/2010/main" val="1990633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endParaRPr lang="zh-CN" altLang="en-US" dirty="0"/>
          </a:p>
        </p:txBody>
      </p:sp>
      <p:sp>
        <p:nvSpPr>
          <p:cNvPr id="4" name="文本框 3">
            <a:extLst>
              <a:ext uri="{FF2B5EF4-FFF2-40B4-BE49-F238E27FC236}">
                <a16:creationId xmlns:a16="http://schemas.microsoft.com/office/drawing/2014/main" id="{53B941C0-164D-4721-926C-D8B7ABD2B7E9}"/>
              </a:ext>
            </a:extLst>
          </p:cNvPr>
          <p:cNvSpPr txBox="1"/>
          <p:nvPr/>
        </p:nvSpPr>
        <p:spPr>
          <a:xfrm>
            <a:off x="916066" y="1956666"/>
            <a:ext cx="9590010" cy="3177280"/>
          </a:xfrm>
          <a:prstGeom prst="rect">
            <a:avLst/>
          </a:prstGeom>
          <a:noFill/>
        </p:spPr>
        <p:txBody>
          <a:bodyPr wrap="square">
            <a:spAutoFit/>
          </a:bodyPr>
          <a:lstStyle/>
          <a:p>
            <a:pPr>
              <a:buFont typeface="Wingdings" panose="05000000000000000000" pitchFamily="2" charset="2"/>
              <a:buNone/>
            </a:pPr>
            <a:endParaRPr lang="en-US" altLang="zh-CN" sz="2400" dirty="0"/>
          </a:p>
          <a:p>
            <a:pPr lvl="1">
              <a:lnSpc>
                <a:spcPct val="150000"/>
              </a:lnSpc>
            </a:pPr>
            <a:r>
              <a:rPr lang="en-US" altLang="zh-CN" sz="2000" b="1" dirty="0">
                <a:latin typeface="+mn-ea"/>
              </a:rPr>
              <a:t>·</a:t>
            </a:r>
            <a:r>
              <a:rPr lang="en-US" altLang="zh-CN" sz="2000" dirty="0">
                <a:latin typeface="+mn-ea"/>
              </a:rPr>
              <a:t>(1)</a:t>
            </a:r>
            <a:r>
              <a:rPr lang="zh-CN" altLang="en-US" sz="2000" dirty="0">
                <a:latin typeface="+mn-ea"/>
              </a:rPr>
              <a:t>计算图像</a:t>
            </a:r>
            <a:r>
              <a:rPr lang="en-US" altLang="zh-CN" sz="2000" dirty="0">
                <a:latin typeface="+mn-ea"/>
              </a:rPr>
              <a:t>g</a:t>
            </a:r>
            <a:r>
              <a:rPr lang="zh-CN" altLang="en-US" sz="2000" dirty="0">
                <a:latin typeface="+mn-ea"/>
              </a:rPr>
              <a:t>（</a:t>
            </a:r>
            <a:r>
              <a:rPr lang="en-US" altLang="zh-CN" sz="2000" dirty="0" err="1">
                <a:latin typeface="+mn-ea"/>
              </a:rPr>
              <a:t>x,y</a:t>
            </a:r>
            <a:r>
              <a:rPr lang="zh-CN" altLang="en-US" sz="2000" dirty="0">
                <a:latin typeface="+mn-ea"/>
              </a:rPr>
              <a:t>）的二维离散傅立叶变换得到</a:t>
            </a:r>
            <a:r>
              <a:rPr lang="en-US" altLang="zh-CN" sz="2000" dirty="0">
                <a:latin typeface="+mn-ea"/>
              </a:rPr>
              <a:t>G(</a:t>
            </a:r>
            <a:r>
              <a:rPr lang="en-US" altLang="zh-CN" sz="2000" dirty="0" err="1">
                <a:latin typeface="+mn-ea"/>
              </a:rPr>
              <a:t>u,v</a:t>
            </a:r>
            <a:r>
              <a:rPr lang="en-US" altLang="zh-CN" sz="2000" dirty="0">
                <a:latin typeface="+mn-ea"/>
              </a:rPr>
              <a:t>)</a:t>
            </a:r>
            <a:r>
              <a:rPr lang="zh-CN" altLang="en-US" sz="2000" dirty="0">
                <a:latin typeface="+mn-ea"/>
              </a:rPr>
              <a:t>。</a:t>
            </a:r>
          </a:p>
          <a:p>
            <a:pPr lvl="1">
              <a:lnSpc>
                <a:spcPct val="150000"/>
              </a:lnSpc>
            </a:pPr>
            <a:r>
              <a:rPr lang="en-US" altLang="zh-CN" sz="2000" b="1" dirty="0">
                <a:latin typeface="+mn-ea"/>
              </a:rPr>
              <a:t>·</a:t>
            </a:r>
            <a:r>
              <a:rPr lang="en-US" altLang="zh-CN" sz="2000" dirty="0">
                <a:latin typeface="+mn-ea"/>
              </a:rPr>
              <a:t>(2)</a:t>
            </a:r>
            <a:r>
              <a:rPr lang="zh-CN" altLang="en-US" sz="2000" dirty="0">
                <a:latin typeface="+mn-ea"/>
              </a:rPr>
              <a:t>计算点扩散函数</a:t>
            </a:r>
            <a:r>
              <a:rPr lang="en-US" altLang="zh-CN" sz="2000" dirty="0" err="1">
                <a:latin typeface="+mn-ea"/>
              </a:rPr>
              <a:t>hw</a:t>
            </a:r>
            <a:r>
              <a:rPr lang="en-US" altLang="zh-CN" sz="2000" dirty="0">
                <a:latin typeface="+mn-ea"/>
              </a:rPr>
              <a:t>(</a:t>
            </a:r>
            <a:r>
              <a:rPr lang="en-US" altLang="zh-CN" sz="2000" dirty="0" err="1">
                <a:latin typeface="+mn-ea"/>
              </a:rPr>
              <a:t>x,y</a:t>
            </a:r>
            <a:r>
              <a:rPr lang="en-US" altLang="zh-CN" sz="2000" dirty="0">
                <a:latin typeface="+mn-ea"/>
              </a:rPr>
              <a:t>)</a:t>
            </a:r>
            <a:r>
              <a:rPr lang="zh-CN" altLang="en-US" sz="2000" dirty="0">
                <a:latin typeface="+mn-ea"/>
              </a:rPr>
              <a:t>的二维离散傅立叶变换。同逆滤波一样，</a:t>
            </a:r>
            <a:endParaRPr lang="en-US" altLang="zh-CN" sz="2000" dirty="0">
              <a:latin typeface="+mn-ea"/>
            </a:endParaRPr>
          </a:p>
          <a:p>
            <a:pPr lvl="1">
              <a:lnSpc>
                <a:spcPct val="150000"/>
              </a:lnSpc>
            </a:pPr>
            <a:r>
              <a:rPr lang="en-US" altLang="zh-CN" sz="2000" dirty="0">
                <a:latin typeface="+mn-ea"/>
              </a:rPr>
              <a:t>   </a:t>
            </a:r>
            <a:r>
              <a:rPr lang="zh-CN" altLang="en-US" sz="2000" dirty="0">
                <a:latin typeface="+mn-ea"/>
              </a:rPr>
              <a:t> 为了避免混叠效应引起的误差，应将尺寸延拓。</a:t>
            </a:r>
          </a:p>
          <a:p>
            <a:pPr lvl="1">
              <a:lnSpc>
                <a:spcPct val="150000"/>
              </a:lnSpc>
            </a:pPr>
            <a:r>
              <a:rPr lang="en-US" altLang="zh-CN" sz="2000" b="1" dirty="0">
                <a:latin typeface="+mn-ea"/>
              </a:rPr>
              <a:t>·</a:t>
            </a:r>
            <a:r>
              <a:rPr lang="en-US" altLang="zh-CN" sz="2000" dirty="0">
                <a:latin typeface="+mn-ea"/>
              </a:rPr>
              <a:t>(3)</a:t>
            </a:r>
            <a:r>
              <a:rPr lang="zh-CN" altLang="en-US" sz="2000" dirty="0">
                <a:latin typeface="+mn-ea"/>
              </a:rPr>
              <a:t>估算图像的功率谱密度</a:t>
            </a:r>
            <a:r>
              <a:rPr lang="en-US" altLang="zh-CN" sz="2000" dirty="0" err="1">
                <a:latin typeface="+mn-ea"/>
              </a:rPr>
              <a:t>Pf</a:t>
            </a:r>
            <a:r>
              <a:rPr lang="zh-CN" altLang="en-US" sz="2000" dirty="0">
                <a:latin typeface="+mn-ea"/>
              </a:rPr>
              <a:t>和噪声的谱密度</a:t>
            </a:r>
            <a:r>
              <a:rPr lang="en-US" altLang="zh-CN" sz="2000" dirty="0" err="1">
                <a:latin typeface="+mn-ea"/>
              </a:rPr>
              <a:t>Pn</a:t>
            </a:r>
            <a:r>
              <a:rPr lang="zh-CN" altLang="en-US" sz="2000" dirty="0">
                <a:latin typeface="+mn-ea"/>
              </a:rPr>
              <a:t>。</a:t>
            </a:r>
          </a:p>
          <a:p>
            <a:pPr lvl="1">
              <a:lnSpc>
                <a:spcPct val="150000"/>
              </a:lnSpc>
            </a:pPr>
            <a:r>
              <a:rPr lang="en-US" altLang="zh-CN" sz="2000" b="1" dirty="0">
                <a:latin typeface="+mn-ea"/>
              </a:rPr>
              <a:t>·</a:t>
            </a:r>
            <a:r>
              <a:rPr lang="en-US" altLang="zh-CN" sz="2000" dirty="0">
                <a:latin typeface="+mn-ea"/>
              </a:rPr>
              <a:t>(4)</a:t>
            </a:r>
            <a:r>
              <a:rPr lang="zh-CN" altLang="en-US" sz="2000" dirty="0">
                <a:latin typeface="+mn-ea"/>
              </a:rPr>
              <a:t>由公式计算图像的估计值 。</a:t>
            </a:r>
          </a:p>
          <a:p>
            <a:pPr lvl="1">
              <a:lnSpc>
                <a:spcPct val="150000"/>
              </a:lnSpc>
            </a:pPr>
            <a:r>
              <a:rPr lang="en-US" altLang="zh-CN" sz="2000" b="1" dirty="0">
                <a:latin typeface="+mn-ea"/>
              </a:rPr>
              <a:t>·</a:t>
            </a:r>
            <a:r>
              <a:rPr lang="en-US" altLang="zh-CN" sz="2000" dirty="0">
                <a:latin typeface="+mn-ea"/>
              </a:rPr>
              <a:t>(5)</a:t>
            </a:r>
            <a:r>
              <a:rPr lang="zh-CN" altLang="en-US" sz="2000" dirty="0">
                <a:latin typeface="+mn-ea"/>
              </a:rPr>
              <a:t>计算逆付氏变换，得到恢复后的图像。</a:t>
            </a:r>
          </a:p>
        </p:txBody>
      </p:sp>
      <p:sp>
        <p:nvSpPr>
          <p:cNvPr id="6" name="文本框 5">
            <a:extLst>
              <a:ext uri="{FF2B5EF4-FFF2-40B4-BE49-F238E27FC236}">
                <a16:creationId xmlns:a16="http://schemas.microsoft.com/office/drawing/2014/main" id="{22447F37-D991-4E50-A248-5910F2BF7C31}"/>
              </a:ext>
            </a:extLst>
          </p:cNvPr>
          <p:cNvSpPr txBox="1"/>
          <p:nvPr/>
        </p:nvSpPr>
        <p:spPr>
          <a:xfrm>
            <a:off x="1276350" y="1750993"/>
            <a:ext cx="1619250" cy="400110"/>
          </a:xfrm>
          <a:prstGeom prst="rect">
            <a:avLst/>
          </a:prstGeom>
          <a:noFill/>
        </p:spPr>
        <p:txBody>
          <a:bodyPr wrap="square" rtlCol="0">
            <a:spAutoFit/>
          </a:bodyPr>
          <a:lstStyle/>
          <a:p>
            <a:r>
              <a:rPr lang="zh-CN" altLang="en-US" sz="2000" b="1" dirty="0"/>
              <a:t>步骤：</a:t>
            </a:r>
          </a:p>
        </p:txBody>
      </p:sp>
    </p:spTree>
    <p:extLst>
      <p:ext uri="{BB962C8B-B14F-4D97-AF65-F5344CB8AC3E}">
        <p14:creationId xmlns:p14="http://schemas.microsoft.com/office/powerpoint/2010/main" val="2111541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图像复原的两种基本方法</a:t>
            </a:r>
            <a:endParaRPr lang="zh-CN" altLang="en-US" dirty="0"/>
          </a:p>
        </p:txBody>
      </p:sp>
      <p:sp>
        <p:nvSpPr>
          <p:cNvPr id="4" name="文本框 3">
            <a:extLst>
              <a:ext uri="{FF2B5EF4-FFF2-40B4-BE49-F238E27FC236}">
                <a16:creationId xmlns:a16="http://schemas.microsoft.com/office/drawing/2014/main" id="{69FB99FA-B192-4AA7-BC51-29D7C4E518F6}"/>
              </a:ext>
            </a:extLst>
          </p:cNvPr>
          <p:cNvSpPr txBox="1"/>
          <p:nvPr/>
        </p:nvSpPr>
        <p:spPr>
          <a:xfrm>
            <a:off x="1347787" y="1794193"/>
            <a:ext cx="8986837" cy="3315780"/>
          </a:xfrm>
          <a:prstGeom prst="rect">
            <a:avLst/>
          </a:prstGeom>
          <a:noFill/>
        </p:spPr>
        <p:txBody>
          <a:bodyPr wrap="square">
            <a:spAutoFit/>
          </a:bodyPr>
          <a:lstStyle/>
          <a:p>
            <a:pPr>
              <a:lnSpc>
                <a:spcPct val="150000"/>
              </a:lnSpc>
            </a:pPr>
            <a:r>
              <a:rPr lang="zh-CN" altLang="en-US" sz="2200" b="1" dirty="0">
                <a:latin typeface="+mn-ea"/>
              </a:rPr>
              <a:t>这一方法有如下特点：</a:t>
            </a:r>
          </a:p>
          <a:p>
            <a:pPr lvl="1">
              <a:lnSpc>
                <a:spcPct val="150000"/>
              </a:lnSpc>
            </a:pPr>
            <a:r>
              <a:rPr lang="zh-CN" altLang="en-US" sz="2000" dirty="0">
                <a:latin typeface="+mn-ea"/>
              </a:rPr>
              <a:t>（</a:t>
            </a:r>
            <a:r>
              <a:rPr lang="en-US" altLang="zh-CN" sz="2000" dirty="0">
                <a:latin typeface="+mn-ea"/>
              </a:rPr>
              <a:t>1</a:t>
            </a:r>
            <a:r>
              <a:rPr lang="zh-CN" altLang="en-US" sz="2000" dirty="0">
                <a:latin typeface="+mn-ea"/>
              </a:rPr>
              <a:t>）当</a:t>
            </a:r>
            <a:r>
              <a:rPr lang="en-US" altLang="zh-CN" sz="2000" dirty="0">
                <a:latin typeface="+mn-ea"/>
              </a:rPr>
              <a:t>H(</a:t>
            </a:r>
            <a:r>
              <a:rPr lang="en-US" altLang="zh-CN" sz="2000" dirty="0" err="1">
                <a:latin typeface="+mn-ea"/>
              </a:rPr>
              <a:t>u,v</a:t>
            </a:r>
            <a:r>
              <a:rPr lang="en-US" altLang="zh-CN" sz="2000" dirty="0">
                <a:latin typeface="+mn-ea"/>
              </a:rPr>
              <a:t>)</a:t>
            </a:r>
            <a:r>
              <a:rPr lang="zh-CN" altLang="en-US" sz="2000" dirty="0">
                <a:latin typeface="+mn-ea"/>
              </a:rPr>
              <a:t>→ </a:t>
            </a:r>
            <a:r>
              <a:rPr lang="en-US" altLang="zh-CN" sz="2000" dirty="0">
                <a:latin typeface="+mn-ea"/>
              </a:rPr>
              <a:t>0</a:t>
            </a:r>
            <a:r>
              <a:rPr lang="zh-CN" altLang="en-US" sz="2000" dirty="0">
                <a:latin typeface="+mn-ea"/>
              </a:rPr>
              <a:t>或幅值很小时，分母不为零，不会造成严重的运算误差。</a:t>
            </a:r>
          </a:p>
          <a:p>
            <a:pPr lvl="1">
              <a:lnSpc>
                <a:spcPct val="150000"/>
              </a:lnSpc>
            </a:pPr>
            <a:r>
              <a:rPr lang="zh-CN" altLang="en-US" sz="2000" dirty="0">
                <a:latin typeface="+mn-ea"/>
              </a:rPr>
              <a:t>（</a:t>
            </a:r>
            <a:r>
              <a:rPr lang="en-US" altLang="zh-CN" sz="2000" dirty="0">
                <a:latin typeface="+mn-ea"/>
              </a:rPr>
              <a:t>2</a:t>
            </a:r>
            <a:r>
              <a:rPr lang="zh-CN" altLang="en-US" sz="2000" dirty="0">
                <a:latin typeface="+mn-ea"/>
              </a:rPr>
              <a:t>）当</a:t>
            </a:r>
            <a:r>
              <a:rPr lang="en-US" altLang="zh-CN" sz="2000" dirty="0" err="1">
                <a:latin typeface="+mn-ea"/>
              </a:rPr>
              <a:t>Pn</a:t>
            </a:r>
            <a:r>
              <a:rPr lang="en-US" altLang="zh-CN" sz="2000" dirty="0">
                <a:latin typeface="+mn-ea"/>
              </a:rPr>
              <a:t>→ 0</a:t>
            </a:r>
            <a:r>
              <a:rPr lang="zh-CN" altLang="en-US" sz="2000" dirty="0">
                <a:latin typeface="+mn-ea"/>
              </a:rPr>
              <a:t>时，维纳滤波复原方法就是前述的逆虑波复原方法。</a:t>
            </a:r>
          </a:p>
          <a:p>
            <a:pPr lvl="1">
              <a:lnSpc>
                <a:spcPct val="150000"/>
              </a:lnSpc>
            </a:pPr>
            <a:r>
              <a:rPr lang="en-US" altLang="zh-CN" sz="2000" dirty="0">
                <a:latin typeface="+mn-ea"/>
              </a:rPr>
              <a:t>  (3 )  </a:t>
            </a:r>
            <a:r>
              <a:rPr lang="zh-CN" altLang="en-US" sz="2000" dirty="0">
                <a:latin typeface="+mn-ea"/>
              </a:rPr>
              <a:t>当</a:t>
            </a:r>
            <a:r>
              <a:rPr lang="en-US" altLang="zh-CN" sz="2000" dirty="0" err="1">
                <a:latin typeface="+mn-ea"/>
              </a:rPr>
              <a:t>Pf</a:t>
            </a:r>
            <a:r>
              <a:rPr lang="en-US" altLang="zh-CN" sz="2000" dirty="0">
                <a:latin typeface="+mn-ea"/>
              </a:rPr>
              <a:t>→ 0</a:t>
            </a:r>
            <a:r>
              <a:rPr lang="zh-CN" altLang="en-US" sz="2000" dirty="0">
                <a:latin typeface="+mn-ea"/>
              </a:rPr>
              <a:t>时，这表示图像无有用信息存在，因而不能从完全是噪音</a:t>
            </a:r>
            <a:endParaRPr lang="en-US" altLang="zh-CN" sz="2000" dirty="0">
              <a:latin typeface="+mn-ea"/>
            </a:endParaRPr>
          </a:p>
          <a:p>
            <a:pPr lvl="1">
              <a:lnSpc>
                <a:spcPct val="150000"/>
              </a:lnSpc>
            </a:pPr>
            <a:r>
              <a:rPr lang="en-US" altLang="zh-CN" sz="2000" dirty="0">
                <a:latin typeface="+mn-ea"/>
              </a:rPr>
              <a:t>         </a:t>
            </a:r>
            <a:r>
              <a:rPr lang="zh-CN" altLang="en-US" sz="2000" dirty="0">
                <a:latin typeface="+mn-ea"/>
              </a:rPr>
              <a:t>的信号中来“复原”有用信息。</a:t>
            </a:r>
          </a:p>
          <a:p>
            <a:pPr lvl="1">
              <a:lnSpc>
                <a:spcPct val="150000"/>
              </a:lnSpc>
            </a:pPr>
            <a:r>
              <a:rPr lang="zh-CN" altLang="en-US" sz="2000" dirty="0">
                <a:latin typeface="+mn-ea"/>
              </a:rPr>
              <a:t>         对于噪声功率谱</a:t>
            </a:r>
            <a:r>
              <a:rPr lang="en-US" altLang="zh-CN" sz="2000" dirty="0" err="1">
                <a:latin typeface="+mn-ea"/>
              </a:rPr>
              <a:t>Pn</a:t>
            </a:r>
            <a:r>
              <a:rPr lang="en-US" altLang="zh-CN" sz="2000" dirty="0">
                <a:latin typeface="+mn-ea"/>
              </a:rPr>
              <a:t>(</a:t>
            </a:r>
            <a:r>
              <a:rPr lang="en-US" altLang="zh-CN" sz="2000" dirty="0" err="1">
                <a:latin typeface="+mn-ea"/>
              </a:rPr>
              <a:t>u,v</a:t>
            </a:r>
            <a:r>
              <a:rPr lang="en-US" altLang="zh-CN" sz="2000" dirty="0">
                <a:latin typeface="+mn-ea"/>
              </a:rPr>
              <a:t>)</a:t>
            </a:r>
            <a:r>
              <a:rPr lang="zh-CN" altLang="en-US" sz="2000" dirty="0">
                <a:latin typeface="+mn-ea"/>
              </a:rPr>
              <a:t>，可在图像上找一块恒定灰度的区域，然后</a:t>
            </a:r>
            <a:endParaRPr lang="en-US" altLang="zh-CN" sz="2000" dirty="0">
              <a:latin typeface="+mn-ea"/>
            </a:endParaRPr>
          </a:p>
          <a:p>
            <a:pPr lvl="1">
              <a:lnSpc>
                <a:spcPct val="150000"/>
              </a:lnSpc>
            </a:pPr>
            <a:r>
              <a:rPr lang="en-US" altLang="zh-CN" sz="2000" dirty="0">
                <a:latin typeface="+mn-ea"/>
              </a:rPr>
              <a:t>       </a:t>
            </a:r>
            <a:r>
              <a:rPr lang="zh-CN" altLang="en-US" sz="2000" dirty="0">
                <a:latin typeface="+mn-ea"/>
              </a:rPr>
              <a:t>  测定区域灰度图像的功率谱作为</a:t>
            </a:r>
            <a:r>
              <a:rPr lang="en-US" altLang="zh-CN" sz="2000" dirty="0" err="1">
                <a:latin typeface="+mn-ea"/>
              </a:rPr>
              <a:t>Pn</a:t>
            </a:r>
            <a:r>
              <a:rPr lang="en-US" altLang="zh-CN" sz="2000" dirty="0">
                <a:latin typeface="+mn-ea"/>
              </a:rPr>
              <a:t>(</a:t>
            </a:r>
            <a:r>
              <a:rPr lang="en-US" altLang="zh-CN" sz="2000" dirty="0" err="1">
                <a:latin typeface="+mn-ea"/>
              </a:rPr>
              <a:t>u,v</a:t>
            </a:r>
            <a:r>
              <a:rPr lang="en-US" altLang="zh-CN" sz="2000" dirty="0">
                <a:latin typeface="+mn-ea"/>
              </a:rPr>
              <a:t>)</a:t>
            </a:r>
            <a:r>
              <a:rPr lang="zh-CN" altLang="en-US" sz="2000" dirty="0">
                <a:latin typeface="+mn-ea"/>
              </a:rPr>
              <a:t>。</a:t>
            </a:r>
          </a:p>
        </p:txBody>
      </p:sp>
    </p:spTree>
    <p:extLst>
      <p:ext uri="{BB962C8B-B14F-4D97-AF65-F5344CB8AC3E}">
        <p14:creationId xmlns:p14="http://schemas.microsoft.com/office/powerpoint/2010/main" val="1485123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B7C92B5-83B1-4B36-BC52-540B2074A05D}"/>
              </a:ext>
            </a:extLst>
          </p:cNvPr>
          <p:cNvSpPr>
            <a:spLocks noGrp="1"/>
          </p:cNvSpPr>
          <p:nvPr>
            <p:ph type="title"/>
          </p:nvPr>
        </p:nvSpPr>
        <p:spPr>
          <a:xfrm>
            <a:off x="250257" y="0"/>
            <a:ext cx="3600860" cy="1251284"/>
          </a:xfrm>
        </p:spPr>
        <p:txBody>
          <a:bodyPr vert="horz" lIns="91440" tIns="45720" rIns="91440" bIns="45720" rtlCol="0" anchor="ctr">
            <a:normAutofit/>
          </a:bodyPr>
          <a:lstStyle/>
          <a:p>
            <a:r>
              <a:rPr lang="zh-CN" altLang="en-US" kern="1200" dirty="0">
                <a:solidFill>
                  <a:schemeClr val="tx1"/>
                </a:solidFill>
                <a:latin typeface="+mj-lt"/>
                <a:ea typeface="+mj-ea"/>
                <a:cs typeface="+mj-cs"/>
              </a:rPr>
              <a:t>图像复原的两种基本方法</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D38ECB83-E412-41CC-941E-6012FF2D91D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a:lnSpc>
                <a:spcPct val="90000"/>
              </a:lnSpc>
              <a:spcAft>
                <a:spcPts val="600"/>
              </a:spcAft>
            </a:pPr>
            <a:r>
              <a:rPr lang="zh-CN" altLang="en-US" dirty="0">
                <a:latin typeface="+mn-ea"/>
              </a:rPr>
              <a:t>结论：</a:t>
            </a:r>
            <a:endParaRPr lang="en-US" altLang="zh-CN" dirty="0">
              <a:latin typeface="+mn-ea"/>
            </a:endParaRPr>
          </a:p>
          <a:p>
            <a:pPr indent="-228600">
              <a:lnSpc>
                <a:spcPct val="90000"/>
              </a:lnSpc>
              <a:spcAft>
                <a:spcPts val="600"/>
              </a:spcAft>
              <a:buFont typeface="Arial" panose="020B0604020202020204" pitchFamily="34" charset="0"/>
              <a:buChar char="•"/>
            </a:pPr>
            <a:endParaRPr lang="en-US" altLang="zh-CN" dirty="0">
              <a:latin typeface="+mn-ea"/>
            </a:endParaRPr>
          </a:p>
          <a:p>
            <a:pPr indent="-228600">
              <a:lnSpc>
                <a:spcPct val="90000"/>
              </a:lnSpc>
              <a:spcAft>
                <a:spcPts val="600"/>
              </a:spcAft>
              <a:buFont typeface="Arial" panose="020B0604020202020204" pitchFamily="34" charset="0"/>
              <a:buChar char="•"/>
            </a:pPr>
            <a:r>
              <a:rPr lang="zh-CN" altLang="en-US" spc="75" dirty="0">
                <a:latin typeface="+mn-ea"/>
              </a:rPr>
              <a:t>老照片修复中面临许多图像处理问题，比如：填孔洞，去划痕，上色，去噪等，也就是说包含了多种图像退化问题。简言之，</a:t>
            </a:r>
            <a:r>
              <a:rPr lang="zh-CN" altLang="en-US" spc="75" dirty="0">
                <a:effectLst/>
                <a:latin typeface="+mn-ea"/>
              </a:rPr>
              <a:t>难以真实建模；合成照片和真实照片之间总是存在一个域差距。</a:t>
            </a:r>
            <a:r>
              <a:rPr lang="zh-CN" altLang="en-US" spc="75" dirty="0">
                <a:solidFill>
                  <a:srgbClr val="FF0000"/>
                </a:solidFill>
                <a:effectLst/>
                <a:latin typeface="+mn-ea"/>
              </a:rPr>
              <a:t>因此，单纯从合成数据中学习往往不能很好地归纳出真实照片。</a:t>
            </a:r>
            <a:endParaRPr lang="en-US" altLang="zh-CN" spc="75" dirty="0">
              <a:solidFill>
                <a:srgbClr val="FF0000"/>
              </a:solidFill>
              <a:effectLst/>
              <a:latin typeface="+mn-ea"/>
            </a:endParaRPr>
          </a:p>
          <a:p>
            <a:pPr indent="-228600">
              <a:lnSpc>
                <a:spcPct val="90000"/>
              </a:lnSpc>
              <a:spcAft>
                <a:spcPts val="600"/>
              </a:spcAft>
              <a:buFont typeface="Arial" panose="020B0604020202020204" pitchFamily="34" charset="0"/>
              <a:buChar char="•"/>
            </a:pPr>
            <a:endParaRPr lang="en-US" altLang="zh-CN" spc="75" dirty="0">
              <a:effectLst/>
              <a:latin typeface="+mn-ea"/>
            </a:endParaRPr>
          </a:p>
          <a:p>
            <a:pPr indent="-228600">
              <a:lnSpc>
                <a:spcPct val="90000"/>
              </a:lnSpc>
              <a:spcAft>
                <a:spcPts val="600"/>
              </a:spcAft>
              <a:buFont typeface="Arial" panose="020B0604020202020204" pitchFamily="34" charset="0"/>
              <a:buChar char="•"/>
            </a:pPr>
            <a:r>
              <a:rPr lang="zh-CN" altLang="en-US" spc="75" dirty="0">
                <a:solidFill>
                  <a:srgbClr val="FF0000"/>
                </a:solidFill>
                <a:effectLst/>
                <a:latin typeface="+mn-ea"/>
              </a:rPr>
              <a:t>多重退化的复合</a:t>
            </a:r>
            <a:r>
              <a:rPr lang="zh-CN" altLang="en-US" spc="75" dirty="0">
                <a:effectLst/>
                <a:latin typeface="+mn-ea"/>
              </a:rPr>
              <a:t>，本质上需要不同的恢复策略。非结构化缺陷，如胶片噪声、模糊和颜色褪色等都可利用空间均匀滤波器进行恢复</a:t>
            </a:r>
            <a:r>
              <a:rPr lang="en-US" altLang="zh-CN" spc="75" dirty="0">
                <a:effectLst/>
                <a:latin typeface="+mn-ea"/>
              </a:rPr>
              <a:t>;</a:t>
            </a:r>
            <a:r>
              <a:rPr lang="zh-CN" altLang="en-US" spc="75" dirty="0">
                <a:effectLst/>
                <a:latin typeface="+mn-ea"/>
              </a:rPr>
              <a:t>另一方面，结构缺陷，如划痕和斑点，应考虑全局上下文，以确保结构的一致性。</a:t>
            </a:r>
            <a:endParaRPr lang="en-US" altLang="zh-CN" dirty="0">
              <a:effectLst/>
              <a:latin typeface="+mn-ea"/>
            </a:endParaRPr>
          </a:p>
          <a:p>
            <a:pPr indent="-228600">
              <a:lnSpc>
                <a:spcPct val="90000"/>
              </a:lnSpc>
              <a:spcAft>
                <a:spcPts val="600"/>
              </a:spcAft>
              <a:buFont typeface="Arial" panose="020B0604020202020204" pitchFamily="34" charset="0"/>
              <a:buChar char="•"/>
            </a:pPr>
            <a:endParaRPr lang="en-US" altLang="zh-CN" sz="2200" dirty="0">
              <a:effectLst/>
            </a:endParaRPr>
          </a:p>
          <a:p>
            <a:pPr indent="-228600">
              <a:lnSpc>
                <a:spcPct val="90000"/>
              </a:lnSpc>
              <a:spcAft>
                <a:spcPts val="600"/>
              </a:spcAft>
              <a:buFont typeface="Arial" panose="020B0604020202020204" pitchFamily="34" charset="0"/>
              <a:buChar char="•"/>
            </a:pPr>
            <a:endParaRPr lang="en-US" altLang="zh-CN" sz="2200" dirty="0"/>
          </a:p>
        </p:txBody>
      </p:sp>
    </p:spTree>
    <p:extLst>
      <p:ext uri="{BB962C8B-B14F-4D97-AF65-F5344CB8AC3E}">
        <p14:creationId xmlns:p14="http://schemas.microsoft.com/office/powerpoint/2010/main" val="4201148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4DE1E6D-FC03-DD40-8FEE-FD4FB2A1300C}"/>
              </a:ext>
            </a:extLst>
          </p:cNvPr>
          <p:cNvGrpSpPr/>
          <p:nvPr/>
        </p:nvGrpSpPr>
        <p:grpSpPr>
          <a:xfrm>
            <a:off x="-6076167" y="-732676"/>
            <a:ext cx="19041825" cy="7816661"/>
            <a:chOff x="-6076167" y="-774915"/>
            <a:chExt cx="19041825" cy="7816661"/>
          </a:xfrm>
        </p:grpSpPr>
        <p:sp>
          <p:nvSpPr>
            <p:cNvPr id="62" name="矩形 61">
              <a:extLst>
                <a:ext uri="{FF2B5EF4-FFF2-40B4-BE49-F238E27FC236}">
                  <a16:creationId xmlns:a16="http://schemas.microsoft.com/office/drawing/2014/main" id="{BEC5ADE9-1265-F441-98D1-B176E2C5F504}"/>
                </a:ext>
              </a:extLst>
            </p:cNvPr>
            <p:cNvSpPr/>
            <p:nvPr/>
          </p:nvSpPr>
          <p:spPr>
            <a:xfrm>
              <a:off x="0" y="0"/>
              <a:ext cx="12192000" cy="6858000"/>
            </a:xfrm>
            <a:prstGeom prst="rect">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5" name="图片 54">
              <a:extLst>
                <a:ext uri="{FF2B5EF4-FFF2-40B4-BE49-F238E27FC236}">
                  <a16:creationId xmlns:a16="http://schemas.microsoft.com/office/drawing/2014/main" id="{26300180-F6BA-D347-B453-AD2EE9C2325E}"/>
                </a:ext>
              </a:extLst>
            </p:cNvPr>
            <p:cNvPicPr>
              <a:picLocks noChangeAspect="1"/>
            </p:cNvPicPr>
            <p:nvPr/>
          </p:nvPicPr>
          <p:blipFill>
            <a:blip r:embed="rId2"/>
            <a:stretch>
              <a:fillRect/>
            </a:stretch>
          </p:blipFill>
          <p:spPr>
            <a:xfrm>
              <a:off x="10997158" y="4610483"/>
              <a:ext cx="1968500" cy="406400"/>
            </a:xfrm>
            <a:prstGeom prst="rect">
              <a:avLst/>
            </a:prstGeom>
          </p:spPr>
        </p:pic>
        <p:sp>
          <p:nvSpPr>
            <p:cNvPr id="65" name="椭圆 64">
              <a:extLst>
                <a:ext uri="{FF2B5EF4-FFF2-40B4-BE49-F238E27FC236}">
                  <a16:creationId xmlns:a16="http://schemas.microsoft.com/office/drawing/2014/main" id="{8DB044B6-E9C1-194C-9047-FDE8E3D6DD05}"/>
                </a:ext>
              </a:extLst>
            </p:cNvPr>
            <p:cNvSpPr/>
            <p:nvPr/>
          </p:nvSpPr>
          <p:spPr>
            <a:xfrm>
              <a:off x="-6076167" y="-774915"/>
              <a:ext cx="6808656" cy="6858000"/>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808D90D2-D9C0-8844-840B-C07D5AE80F4E}"/>
                </a:ext>
              </a:extLst>
            </p:cNvPr>
            <p:cNvPicPr>
              <a:picLocks noChangeAspect="1"/>
            </p:cNvPicPr>
            <p:nvPr/>
          </p:nvPicPr>
          <p:blipFill>
            <a:blip r:embed="rId3">
              <a:alphaModFix amt="70000"/>
            </a:blip>
            <a:stretch>
              <a:fillRect/>
            </a:stretch>
          </p:blipFill>
          <p:spPr>
            <a:xfrm>
              <a:off x="-1226786" y="2242481"/>
              <a:ext cx="2082479" cy="1969301"/>
            </a:xfrm>
            <a:prstGeom prst="rect">
              <a:avLst/>
            </a:prstGeom>
          </p:spPr>
        </p:pic>
        <p:pic>
          <p:nvPicPr>
            <p:cNvPr id="24" name="图片 23">
              <a:extLst>
                <a:ext uri="{FF2B5EF4-FFF2-40B4-BE49-F238E27FC236}">
                  <a16:creationId xmlns:a16="http://schemas.microsoft.com/office/drawing/2014/main" id="{32EAE508-3389-7644-8FE3-BE3EFE451809}"/>
                </a:ext>
              </a:extLst>
            </p:cNvPr>
            <p:cNvPicPr>
              <a:picLocks noChangeAspect="1"/>
            </p:cNvPicPr>
            <p:nvPr/>
          </p:nvPicPr>
          <p:blipFill>
            <a:blip r:embed="rId2"/>
            <a:stretch>
              <a:fillRect/>
            </a:stretch>
          </p:blipFill>
          <p:spPr>
            <a:xfrm>
              <a:off x="-99015" y="4546992"/>
              <a:ext cx="1968500" cy="406400"/>
            </a:xfrm>
            <a:prstGeom prst="rect">
              <a:avLst/>
            </a:prstGeom>
          </p:spPr>
        </p:pic>
        <p:cxnSp>
          <p:nvCxnSpPr>
            <p:cNvPr id="25" name="直线连接符 24">
              <a:extLst>
                <a:ext uri="{FF2B5EF4-FFF2-40B4-BE49-F238E27FC236}">
                  <a16:creationId xmlns:a16="http://schemas.microsoft.com/office/drawing/2014/main" id="{912F7FEC-8052-BE4B-B5FF-97F91B8F714A}"/>
                </a:ext>
              </a:extLst>
            </p:cNvPr>
            <p:cNvCxnSpPr>
              <a:cxnSpLocks/>
            </p:cNvCxnSpPr>
            <p:nvPr/>
          </p:nvCxnSpPr>
          <p:spPr>
            <a:xfrm flipH="1">
              <a:off x="2913018" y="-47665"/>
              <a:ext cx="1356304" cy="1385383"/>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CD354DCF-438E-B44B-930B-AEE2042EE3F8}"/>
                </a:ext>
              </a:extLst>
            </p:cNvPr>
            <p:cNvCxnSpPr>
              <a:cxnSpLocks/>
            </p:cNvCxnSpPr>
            <p:nvPr/>
          </p:nvCxnSpPr>
          <p:spPr>
            <a:xfrm flipH="1">
              <a:off x="7586382" y="5656363"/>
              <a:ext cx="1356304" cy="1385383"/>
            </a:xfrm>
            <a:prstGeom prst="line">
              <a:avLst/>
            </a:prstGeom>
            <a:ln w="254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83C1A73E-D9C3-7949-9A5F-3DAD38F5FA0D}"/>
                </a:ext>
              </a:extLst>
            </p:cNvPr>
            <p:cNvSpPr txBox="1"/>
            <p:nvPr/>
          </p:nvSpPr>
          <p:spPr>
            <a:xfrm>
              <a:off x="1534332" y="-774915"/>
              <a:ext cx="184731" cy="369332"/>
            </a:xfrm>
            <a:prstGeom prst="rect">
              <a:avLst/>
            </a:prstGeom>
            <a:noFill/>
          </p:spPr>
          <p:txBody>
            <a:bodyPr wrap="none" rtlCol="0">
              <a:spAutoFit/>
            </a:bodyPr>
            <a:lstStyle/>
            <a:p>
              <a:endParaRPr kumimoji="1" lang="zh-CN" altLang="en-US" dirty="0"/>
            </a:p>
          </p:txBody>
        </p:sp>
        <p:pic>
          <p:nvPicPr>
            <p:cNvPr id="22" name="图片 21">
              <a:extLst>
                <a:ext uri="{FF2B5EF4-FFF2-40B4-BE49-F238E27FC236}">
                  <a16:creationId xmlns:a16="http://schemas.microsoft.com/office/drawing/2014/main" id="{6AA15720-C1EB-B741-9154-63BD8F855400}"/>
                </a:ext>
              </a:extLst>
            </p:cNvPr>
            <p:cNvPicPr>
              <a:picLocks noChangeAspect="1"/>
            </p:cNvPicPr>
            <p:nvPr/>
          </p:nvPicPr>
          <p:blipFill rotWithShape="1">
            <a:blip r:embed="rId4">
              <a:biLevel thresh="50000"/>
              <a:alphaModFix amt="50000"/>
            </a:blip>
            <a:srcRect l="-10674" t="-1" r="-1" b="-10432"/>
            <a:stretch/>
          </p:blipFill>
          <p:spPr>
            <a:xfrm>
              <a:off x="7327263" y="1689897"/>
              <a:ext cx="3910573" cy="3381775"/>
            </a:xfrm>
            <a:prstGeom prst="rect">
              <a:avLst/>
            </a:prstGeom>
          </p:spPr>
        </p:pic>
        <p:pic>
          <p:nvPicPr>
            <p:cNvPr id="27" name="图片 26">
              <a:extLst>
                <a:ext uri="{FF2B5EF4-FFF2-40B4-BE49-F238E27FC236}">
                  <a16:creationId xmlns:a16="http://schemas.microsoft.com/office/drawing/2014/main" id="{08353852-D1BB-064B-B39B-94C9FAB82F2C}"/>
                </a:ext>
              </a:extLst>
            </p:cNvPr>
            <p:cNvPicPr>
              <a:picLocks noChangeAspect="1"/>
            </p:cNvPicPr>
            <p:nvPr/>
          </p:nvPicPr>
          <p:blipFill>
            <a:blip r:embed="rId5"/>
            <a:stretch>
              <a:fillRect/>
            </a:stretch>
          </p:blipFill>
          <p:spPr>
            <a:xfrm>
              <a:off x="8600819" y="1545448"/>
              <a:ext cx="483246" cy="483246"/>
            </a:xfrm>
            <a:prstGeom prst="rect">
              <a:avLst/>
            </a:prstGeom>
          </p:spPr>
        </p:pic>
      </p:grpSp>
      <p:sp>
        <p:nvSpPr>
          <p:cNvPr id="53" name="矩形 52">
            <a:extLst>
              <a:ext uri="{FF2B5EF4-FFF2-40B4-BE49-F238E27FC236}">
                <a16:creationId xmlns:a16="http://schemas.microsoft.com/office/drawing/2014/main" id="{16FD61A4-C8F0-8E4D-B5E7-5591A7DD4E25}"/>
              </a:ext>
            </a:extLst>
          </p:cNvPr>
          <p:cNvSpPr>
            <a:spLocks noChangeAspect="1"/>
          </p:cNvSpPr>
          <p:nvPr/>
        </p:nvSpPr>
        <p:spPr>
          <a:xfrm>
            <a:off x="1626697" y="2862211"/>
            <a:ext cx="1085244" cy="898996"/>
          </a:xfrm>
          <a:prstGeom prst="rect">
            <a:avLst/>
          </a:prstGeom>
          <a:solidFill>
            <a:srgbClr val="225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0" name="组合 49">
            <a:extLst>
              <a:ext uri="{FF2B5EF4-FFF2-40B4-BE49-F238E27FC236}">
                <a16:creationId xmlns:a16="http://schemas.microsoft.com/office/drawing/2014/main" id="{3EA65A8A-9DE7-F541-AF2B-08CBDD6EC647}"/>
              </a:ext>
            </a:extLst>
          </p:cNvPr>
          <p:cNvGrpSpPr/>
          <p:nvPr/>
        </p:nvGrpSpPr>
        <p:grpSpPr>
          <a:xfrm>
            <a:off x="1284224" y="2549172"/>
            <a:ext cx="10356041" cy="1569660"/>
            <a:chOff x="2602698" y="2429363"/>
            <a:chExt cx="10356041" cy="1569660"/>
          </a:xfrm>
        </p:grpSpPr>
        <p:sp>
          <p:nvSpPr>
            <p:cNvPr id="51" name="文本框 50">
              <a:extLst>
                <a:ext uri="{FF2B5EF4-FFF2-40B4-BE49-F238E27FC236}">
                  <a16:creationId xmlns:a16="http://schemas.microsoft.com/office/drawing/2014/main" id="{AA3FBD91-2E40-9E4D-9B0B-F4F24BF09569}"/>
                </a:ext>
              </a:extLst>
            </p:cNvPr>
            <p:cNvSpPr txBox="1"/>
            <p:nvPr/>
          </p:nvSpPr>
          <p:spPr>
            <a:xfrm>
              <a:off x="4156329" y="2880359"/>
              <a:ext cx="8802410" cy="830997"/>
            </a:xfrm>
            <a:prstGeom prst="rect">
              <a:avLst/>
            </a:prstGeom>
            <a:noFill/>
          </p:spPr>
          <p:txBody>
            <a:bodyPr wrap="none" rtlCol="0">
              <a:spAutoFit/>
            </a:bodyPr>
            <a:lstStyle/>
            <a:p>
              <a:r>
                <a:rPr kumimoji="1" lang="zh-CN" altLang="en-US" sz="4800" b="1" dirty="0">
                  <a:solidFill>
                    <a:schemeClr val="bg1"/>
                  </a:solidFill>
                  <a:latin typeface="Microsoft YaHei" panose="020B0503020204020204" pitchFamily="34" charset="-122"/>
                  <a:ea typeface="Microsoft YaHei" panose="020B0503020204020204" pitchFamily="34" charset="-122"/>
                </a:rPr>
                <a:t>基于深度空间技术的旧照片复原</a:t>
              </a:r>
            </a:p>
          </p:txBody>
        </p:sp>
        <p:sp>
          <p:nvSpPr>
            <p:cNvPr id="52" name="矩形 51">
              <a:extLst>
                <a:ext uri="{FF2B5EF4-FFF2-40B4-BE49-F238E27FC236}">
                  <a16:creationId xmlns:a16="http://schemas.microsoft.com/office/drawing/2014/main" id="{C1A3BC24-A698-5841-A212-A3BA019A10B3}"/>
                </a:ext>
              </a:extLst>
            </p:cNvPr>
            <p:cNvSpPr/>
            <p:nvPr/>
          </p:nvSpPr>
          <p:spPr>
            <a:xfrm>
              <a:off x="2602698" y="2429363"/>
              <a:ext cx="1553631" cy="1569660"/>
            </a:xfrm>
            <a:prstGeom prst="rect">
              <a:avLst/>
            </a:prstGeom>
            <a:noFill/>
          </p:spPr>
          <p:txBody>
            <a:bodyPr wrap="none">
              <a:spAutoFit/>
            </a:bodyPr>
            <a:lstStyle/>
            <a:p>
              <a:pPr algn="ctr"/>
              <a:r>
                <a:rPr kumimoji="1" lang="en-US" altLang="zh-CN" sz="9600" b="1" i="1" dirty="0">
                  <a:solidFill>
                    <a:schemeClr val="bg1"/>
                  </a:solidFill>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9600" b="1"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264730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D691-A8C9-4737-8CCD-C80249EF836B}"/>
              </a:ext>
            </a:extLst>
          </p:cNvPr>
          <p:cNvSpPr>
            <a:spLocks noGrp="1"/>
          </p:cNvSpPr>
          <p:nvPr>
            <p:ph type="title"/>
          </p:nvPr>
        </p:nvSpPr>
        <p:spPr/>
        <p:txBody>
          <a:bodyPr/>
          <a:lstStyle/>
          <a:p>
            <a:r>
              <a:rPr lang="zh-CN" altLang="en-US" dirty="0"/>
              <a:t>数字图像处理介绍</a:t>
            </a:r>
          </a:p>
        </p:txBody>
      </p:sp>
      <p:sp>
        <p:nvSpPr>
          <p:cNvPr id="5" name="文本框 4">
            <a:extLst>
              <a:ext uri="{FF2B5EF4-FFF2-40B4-BE49-F238E27FC236}">
                <a16:creationId xmlns:a16="http://schemas.microsoft.com/office/drawing/2014/main" id="{715A96AF-0E14-4FC9-880B-07CEADF4257C}"/>
              </a:ext>
            </a:extLst>
          </p:cNvPr>
          <p:cNvSpPr txBox="1"/>
          <p:nvPr/>
        </p:nvSpPr>
        <p:spPr>
          <a:xfrm>
            <a:off x="698500" y="1467534"/>
            <a:ext cx="5114925" cy="1631216"/>
          </a:xfrm>
          <a:prstGeom prst="rect">
            <a:avLst/>
          </a:prstGeom>
          <a:noFill/>
        </p:spPr>
        <p:txBody>
          <a:bodyPr wrap="square" rtlCol="0">
            <a:spAutoFit/>
          </a:bodyPr>
          <a:lstStyle/>
          <a:p>
            <a:r>
              <a:rPr lang="en-US" altLang="zh-CN" sz="2000" b="1" dirty="0"/>
              <a:t>2.</a:t>
            </a:r>
            <a:r>
              <a:rPr lang="zh-CN" altLang="en-US" sz="2000" b="1" dirty="0"/>
              <a:t>图的分类（一）？</a:t>
            </a:r>
            <a:endParaRPr lang="en-US" altLang="zh-CN" sz="2000" b="1" dirty="0"/>
          </a:p>
          <a:p>
            <a:endParaRPr lang="en-US" altLang="zh-CN" sz="2000" b="1" dirty="0"/>
          </a:p>
          <a:p>
            <a:endParaRPr lang="en-US" altLang="zh-CN" sz="2000" b="1" dirty="0"/>
          </a:p>
          <a:p>
            <a:endParaRPr lang="en-US" altLang="zh-CN" sz="2000" dirty="0"/>
          </a:p>
          <a:p>
            <a:r>
              <a:rPr lang="en-US" altLang="zh-CN" sz="2000" b="1" dirty="0">
                <a:solidFill>
                  <a:srgbClr val="FF0000"/>
                </a:solidFill>
              </a:rPr>
              <a:t>·  </a:t>
            </a:r>
            <a:r>
              <a:rPr lang="zh-CN" altLang="en-US" sz="2000" b="1" dirty="0">
                <a:solidFill>
                  <a:srgbClr val="FF0000"/>
                </a:solidFill>
              </a:rPr>
              <a:t>数字图像</a:t>
            </a:r>
            <a:r>
              <a:rPr lang="zh-CN" altLang="en-US" sz="1400" dirty="0"/>
              <a:t>：</a:t>
            </a:r>
            <a:endParaRPr lang="zh-CN" altLang="en-US" sz="1400" dirty="0">
              <a:solidFill>
                <a:srgbClr val="333333"/>
              </a:solidFill>
              <a:latin typeface="Arial" panose="020B0604020202020204" pitchFamily="34" charset="0"/>
            </a:endParaRPr>
          </a:p>
        </p:txBody>
      </p:sp>
      <p:sp>
        <p:nvSpPr>
          <p:cNvPr id="7" name="文本框 6">
            <a:extLst>
              <a:ext uri="{FF2B5EF4-FFF2-40B4-BE49-F238E27FC236}">
                <a16:creationId xmlns:a16="http://schemas.microsoft.com/office/drawing/2014/main" id="{C6784E78-7542-49E0-8A51-FE4F03E89EAF}"/>
              </a:ext>
            </a:extLst>
          </p:cNvPr>
          <p:cNvSpPr txBox="1"/>
          <p:nvPr/>
        </p:nvSpPr>
        <p:spPr>
          <a:xfrm>
            <a:off x="2103757" y="2712811"/>
            <a:ext cx="4457700" cy="2246769"/>
          </a:xfrm>
          <a:prstGeom prst="rect">
            <a:avLst/>
          </a:prstGeom>
          <a:noFill/>
        </p:spPr>
        <p:txBody>
          <a:bodyPr wrap="square" rtlCol="0">
            <a:spAutoFit/>
          </a:bodyPr>
          <a:lstStyle/>
          <a:p>
            <a:r>
              <a:rPr lang="zh-CN" altLang="en-US" sz="2000" dirty="0">
                <a:solidFill>
                  <a:srgbClr val="333333"/>
                </a:solidFill>
                <a:latin typeface="Arial" panose="020B0604020202020204" pitchFamily="34" charset="0"/>
              </a:rPr>
              <a:t>又称</a:t>
            </a:r>
            <a:r>
              <a:rPr lang="zh-CN" altLang="en-US" sz="2000" dirty="0">
                <a:solidFill>
                  <a:schemeClr val="accent1"/>
                </a:solidFill>
                <a:latin typeface="Arial" panose="020B0604020202020204" pitchFamily="34" charset="0"/>
              </a:rPr>
              <a:t>数码图像</a:t>
            </a:r>
            <a:r>
              <a:rPr lang="zh-CN" altLang="en-US" sz="2000" dirty="0">
                <a:solidFill>
                  <a:srgbClr val="333333"/>
                </a:solidFill>
                <a:latin typeface="Arial" panose="020B0604020202020204" pitchFamily="34" charset="0"/>
              </a:rPr>
              <a:t>或</a:t>
            </a:r>
            <a:r>
              <a:rPr lang="zh-CN" altLang="en-US" sz="2000" dirty="0">
                <a:solidFill>
                  <a:schemeClr val="accent1"/>
                </a:solidFill>
                <a:latin typeface="Arial" panose="020B0604020202020204" pitchFamily="34" charset="0"/>
              </a:rPr>
              <a:t>数位图像</a:t>
            </a:r>
            <a:r>
              <a:rPr lang="zh-CN" altLang="en-US" sz="2000" dirty="0">
                <a:solidFill>
                  <a:srgbClr val="333333"/>
                </a:solidFill>
                <a:latin typeface="Arial" panose="020B0604020202020204" pitchFamily="34" charset="0"/>
              </a:rPr>
              <a:t>，是二维图像用有限数字数值</a:t>
            </a:r>
            <a:r>
              <a:rPr lang="zh-CN" altLang="en-US" sz="2000" dirty="0">
                <a:solidFill>
                  <a:srgbClr val="333333"/>
                </a:solidFill>
                <a:latin typeface="Arial" panose="020B0604020202020204" pitchFamily="34" charset="0"/>
                <a:hlinkClick r:id="rId2">
                  <a:extLst>
                    <a:ext uri="{A12FA001-AC4F-418D-AE19-62706E023703}">
                      <ahyp:hlinkClr xmlns:ahyp="http://schemas.microsoft.com/office/drawing/2018/hyperlinkcolor" val="tx"/>
                    </a:ext>
                  </a:extLst>
                </a:hlinkClick>
              </a:rPr>
              <a:t>像素</a:t>
            </a:r>
            <a:r>
              <a:rPr lang="zh-CN" altLang="en-US" sz="2000" dirty="0">
                <a:solidFill>
                  <a:srgbClr val="333333"/>
                </a:solidFill>
                <a:latin typeface="Arial" panose="020B0604020202020204" pitchFamily="34" charset="0"/>
              </a:rPr>
              <a:t>的表示。由数组或矩阵表示，其光照位置和强度都是离散的。数字图像是由</a:t>
            </a:r>
            <a:r>
              <a:rPr lang="zh-CN" altLang="en-US" sz="2000" dirty="0">
                <a:solidFill>
                  <a:srgbClr val="FF0000"/>
                </a:solidFill>
                <a:latin typeface="Arial" panose="020B0604020202020204" pitchFamily="34" charset="0"/>
              </a:rPr>
              <a:t>模拟</a:t>
            </a:r>
            <a:r>
              <a:rPr lang="zh-CN" altLang="en-US" sz="2000" dirty="0">
                <a:solidFill>
                  <a:srgbClr val="FF0000"/>
                </a:solidFill>
                <a:latin typeface="Arial" panose="020B0604020202020204" pitchFamily="34" charset="0"/>
                <a:hlinkClick r:id="rId3">
                  <a:extLst>
                    <a:ext uri="{A12FA001-AC4F-418D-AE19-62706E023703}">
                      <ahyp:hlinkClr xmlns:ahyp="http://schemas.microsoft.com/office/drawing/2018/hyperlinkcolor" val="tx"/>
                    </a:ext>
                  </a:extLst>
                </a:hlinkClick>
              </a:rPr>
              <a:t>图像数字化</a:t>
            </a:r>
            <a:r>
              <a:rPr lang="zh-CN" altLang="en-US" sz="2000" dirty="0">
                <a:solidFill>
                  <a:srgbClr val="333333"/>
                </a:solidFill>
                <a:latin typeface="Arial" panose="020B0604020202020204" pitchFamily="34" charset="0"/>
              </a:rPr>
              <a:t>得到的、以</a:t>
            </a:r>
            <a:r>
              <a:rPr lang="zh-CN" altLang="en-US" sz="2000" dirty="0">
                <a:solidFill>
                  <a:srgbClr val="FF0000"/>
                </a:solidFill>
                <a:latin typeface="Arial" panose="020B0604020202020204" pitchFamily="34" charset="0"/>
              </a:rPr>
              <a:t>像素为基本元素</a:t>
            </a:r>
            <a:r>
              <a:rPr lang="zh-CN" altLang="en-US" sz="2000" dirty="0">
                <a:solidFill>
                  <a:srgbClr val="333333"/>
                </a:solidFill>
                <a:latin typeface="Arial" panose="020B0604020202020204" pitchFamily="34" charset="0"/>
              </a:rPr>
              <a:t>的、可以用</a:t>
            </a:r>
            <a:r>
              <a:rPr lang="zh-CN" altLang="en-US" sz="2000" dirty="0">
                <a:solidFill>
                  <a:srgbClr val="333333"/>
                </a:solidFill>
                <a:latin typeface="Arial" panose="020B0604020202020204" pitchFamily="34" charset="0"/>
                <a:hlinkClick r:id="rId4">
                  <a:extLst>
                    <a:ext uri="{A12FA001-AC4F-418D-AE19-62706E023703}">
                      <ahyp:hlinkClr xmlns:ahyp="http://schemas.microsoft.com/office/drawing/2018/hyperlinkcolor" val="tx"/>
                    </a:ext>
                  </a:extLst>
                </a:hlinkClick>
              </a:rPr>
              <a:t>数字计算机</a:t>
            </a:r>
            <a:r>
              <a:rPr lang="zh-CN" altLang="en-US" sz="2000" dirty="0">
                <a:solidFill>
                  <a:srgbClr val="333333"/>
                </a:solidFill>
                <a:latin typeface="Arial" panose="020B0604020202020204" pitchFamily="34" charset="0"/>
              </a:rPr>
              <a:t>或数字电路存储和处理的图像。</a:t>
            </a:r>
            <a:endParaRPr lang="zh-CN" altLang="en-US" sz="2000" dirty="0"/>
          </a:p>
        </p:txBody>
      </p:sp>
      <p:pic>
        <p:nvPicPr>
          <p:cNvPr id="7170" name="Picture 2">
            <a:extLst>
              <a:ext uri="{FF2B5EF4-FFF2-40B4-BE49-F238E27FC236}">
                <a16:creationId xmlns:a16="http://schemas.microsoft.com/office/drawing/2014/main" id="{DD5B9B27-C2A9-4586-9618-E386F2E9E2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838" y="2641133"/>
            <a:ext cx="4691061" cy="319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038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444E579-5D94-4402-822D-52C58D328A34}"/>
              </a:ext>
            </a:extLst>
          </p:cNvPr>
          <p:cNvPicPr>
            <a:picLocks noChangeAspect="1"/>
          </p:cNvPicPr>
          <p:nvPr/>
        </p:nvPicPr>
        <p:blipFill rotWithShape="1">
          <a:blip r:embed="rId2"/>
          <a:srcRect l="21663" r="21372" b="-2"/>
          <a:stretch/>
        </p:blipFill>
        <p:spPr>
          <a:xfrm>
            <a:off x="-9527" y="3725"/>
            <a:ext cx="5846165" cy="6850548"/>
          </a:xfrm>
          <a:prstGeom prst="rect">
            <a:avLst/>
          </a:prstGeom>
        </p:spPr>
      </p:pic>
      <p:grpSp>
        <p:nvGrpSpPr>
          <p:cNvPr id="35" name="Group 34">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36" name="Freeform: Shape 35">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39" name="Freeform: Shape 38">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a:xfrm>
            <a:off x="6090176" y="220768"/>
            <a:ext cx="4977976" cy="1454051"/>
          </a:xfrm>
        </p:spPr>
        <p:txBody>
          <a:bodyPr vert="horz" lIns="91440" tIns="45720" rIns="91440" bIns="45720" rtlCol="0" anchor="b">
            <a:normAutofit/>
          </a:bodyPr>
          <a:lstStyle/>
          <a:p>
            <a:r>
              <a:rPr kumimoji="1" lang="zh-CN" altLang="en-US" b="1" dirty="0">
                <a:solidFill>
                  <a:schemeClr val="tx2"/>
                </a:solidFill>
              </a:rPr>
              <a:t>基于深度空间技术的旧照片复原</a:t>
            </a:r>
          </a:p>
        </p:txBody>
      </p:sp>
      <p:graphicFrame>
        <p:nvGraphicFramePr>
          <p:cNvPr id="4" name="图示 3">
            <a:extLst>
              <a:ext uri="{FF2B5EF4-FFF2-40B4-BE49-F238E27FC236}">
                <a16:creationId xmlns:a16="http://schemas.microsoft.com/office/drawing/2014/main" id="{D145F116-A893-443C-A02E-41F33A0791B5}"/>
              </a:ext>
            </a:extLst>
          </p:cNvPr>
          <p:cNvGraphicFramePr/>
          <p:nvPr>
            <p:extLst>
              <p:ext uri="{D42A27DB-BD31-4B8C-83A1-F6EECF244321}">
                <p14:modId xmlns:p14="http://schemas.microsoft.com/office/powerpoint/2010/main" val="1582788358"/>
              </p:ext>
            </p:extLst>
          </p:nvPr>
        </p:nvGraphicFramePr>
        <p:xfrm>
          <a:off x="6090574" y="2415756"/>
          <a:ext cx="4977578" cy="3639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723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kumimoji="1" lang="zh-CN" altLang="en-US" sz="2800" b="1" dirty="0">
                <a:solidFill>
                  <a:schemeClr val="tx1"/>
                </a:solidFill>
                <a:latin typeface="Microsoft YaHei" panose="020B0503020204020204" pitchFamily="34" charset="-122"/>
                <a:ea typeface="Microsoft YaHei" panose="020B0503020204020204" pitchFamily="34" charset="-122"/>
              </a:rPr>
              <a:t>基于深度空间技术的旧照片复原</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文本框 3">
            <a:extLst>
              <a:ext uri="{FF2B5EF4-FFF2-40B4-BE49-F238E27FC236}">
                <a16:creationId xmlns:a16="http://schemas.microsoft.com/office/drawing/2014/main" id="{D680A622-61E7-4F8F-ADCB-679E58CD5010}"/>
              </a:ext>
            </a:extLst>
          </p:cNvPr>
          <p:cNvSpPr txBox="1"/>
          <p:nvPr/>
        </p:nvSpPr>
        <p:spPr>
          <a:xfrm>
            <a:off x="1115568" y="2991685"/>
            <a:ext cx="8455152" cy="1712395"/>
          </a:xfrm>
          <a:prstGeom prst="rect">
            <a:avLst/>
          </a:prstGeom>
        </p:spPr>
        <p:txBody>
          <a:bodyPr vert="horz" lIns="91440" tIns="45720" rIns="91440" bIns="45720" rtlCol="0">
            <a:normAutofit fontScale="25000" lnSpcReduction="20000"/>
          </a:bodyPr>
          <a:lstStyle/>
          <a:p>
            <a:pPr indent="-228600">
              <a:lnSpc>
                <a:spcPct val="110000"/>
              </a:lnSpc>
              <a:spcAft>
                <a:spcPts val="600"/>
              </a:spcAft>
              <a:buFont typeface="Arial" panose="020B0604020202020204" pitchFamily="34" charset="0"/>
              <a:buChar char="•"/>
            </a:pPr>
            <a:r>
              <a:rPr lang="zh-CN" altLang="en-US" sz="8000" spc="75" dirty="0">
                <a:effectLst/>
                <a:latin typeface="+mn-ea"/>
              </a:rPr>
              <a:t>为了减少域间隙，将旧照片恢复作为一个图像平移问题。通过将干净的图像和旧照片作为不同域的图像，并学习两者之间的映射。</a:t>
            </a:r>
            <a:endParaRPr lang="en-US" altLang="zh-CN" sz="8000" spc="75" dirty="0">
              <a:effectLst/>
              <a:latin typeface="+mn-ea"/>
            </a:endParaRPr>
          </a:p>
          <a:p>
            <a:pPr>
              <a:lnSpc>
                <a:spcPct val="110000"/>
              </a:lnSpc>
              <a:spcAft>
                <a:spcPts val="600"/>
              </a:spcAft>
            </a:pPr>
            <a:endParaRPr lang="en-US" altLang="zh-CN" sz="8000" spc="75" dirty="0">
              <a:effectLst/>
              <a:latin typeface="+mn-ea"/>
            </a:endParaRPr>
          </a:p>
          <a:p>
            <a:pPr>
              <a:lnSpc>
                <a:spcPct val="110000"/>
              </a:lnSpc>
              <a:spcAft>
                <a:spcPts val="600"/>
              </a:spcAft>
            </a:pPr>
            <a:r>
              <a:rPr lang="en-US" altLang="zh-CN" sz="8000" spc="75" dirty="0">
                <a:latin typeface="+mn-ea"/>
              </a:rPr>
              <a:t>   </a:t>
            </a:r>
            <a:r>
              <a:rPr lang="zh-CN" altLang="en-US" sz="8000" spc="75" dirty="0">
                <a:effectLst/>
                <a:latin typeface="+mn-ea"/>
              </a:rPr>
              <a:t>但是，与一般的跨越两个不同域的图像平移方法不同，为了规避样本制造问题，将老照片修复模拟成三域转换问题。分别是：真实老照片域</a:t>
            </a:r>
            <a:r>
              <a:rPr lang="en-US" altLang="zh-CN" sz="8000" spc="75" dirty="0">
                <a:effectLst/>
                <a:latin typeface="+mn-ea"/>
              </a:rPr>
              <a:t>R</a:t>
            </a:r>
            <a:r>
              <a:rPr lang="zh-CN" altLang="en-US" sz="8000" spc="75" dirty="0">
                <a:effectLst/>
                <a:latin typeface="+mn-ea"/>
              </a:rPr>
              <a:t>，合成的低质照片域</a:t>
            </a:r>
            <a:r>
              <a:rPr lang="en-US" altLang="zh-CN" sz="8000" spc="75" dirty="0">
                <a:effectLst/>
                <a:latin typeface="+mn-ea"/>
              </a:rPr>
              <a:t>X</a:t>
            </a:r>
            <a:r>
              <a:rPr lang="zh-CN" altLang="en-US" sz="8000" spc="75" dirty="0">
                <a:effectLst/>
                <a:latin typeface="+mn-ea"/>
              </a:rPr>
              <a:t>，真实的高质照片</a:t>
            </a:r>
            <a:r>
              <a:rPr lang="en-US" altLang="zh-CN" sz="8000" spc="75" dirty="0">
                <a:latin typeface="+mn-ea"/>
              </a:rPr>
              <a:t>ground truth</a:t>
            </a:r>
            <a:r>
              <a:rPr lang="zh-CN" altLang="en-US" sz="8000" spc="75" dirty="0">
                <a:effectLst/>
                <a:latin typeface="+mn-ea"/>
              </a:rPr>
              <a:t>的域</a:t>
            </a:r>
            <a:r>
              <a:rPr lang="en-US" altLang="zh-CN" sz="8000" spc="75" dirty="0">
                <a:effectLst/>
                <a:latin typeface="+mn-ea"/>
              </a:rPr>
              <a:t>Y</a:t>
            </a:r>
            <a:r>
              <a:rPr lang="zh-CN" altLang="en-US" sz="8000" spc="75" dirty="0">
                <a:effectLst/>
                <a:latin typeface="+mn-ea"/>
              </a:rPr>
              <a:t>。</a:t>
            </a:r>
            <a:endParaRPr lang="en-US" altLang="zh-CN" sz="8000" dirty="0">
              <a:effectLst/>
              <a:latin typeface="+mn-ea"/>
            </a:endParaRPr>
          </a:p>
          <a:p>
            <a:pPr>
              <a:lnSpc>
                <a:spcPct val="90000"/>
              </a:lnSpc>
              <a:spcAft>
                <a:spcPts val="600"/>
              </a:spcAft>
            </a:pPr>
            <a:endParaRPr lang="en-US" altLang="zh-CN" sz="2200" dirty="0"/>
          </a:p>
        </p:txBody>
      </p:sp>
    </p:spTree>
    <p:extLst>
      <p:ext uri="{BB962C8B-B14F-4D97-AF65-F5344CB8AC3E}">
        <p14:creationId xmlns:p14="http://schemas.microsoft.com/office/powerpoint/2010/main" val="3775571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sz="2400" b="1" dirty="0">
                <a:solidFill>
                  <a:schemeClr val="tx1"/>
                </a:solidFill>
                <a:latin typeface="Microsoft YaHei" panose="020B0503020204020204" pitchFamily="34" charset="-122"/>
                <a:ea typeface="Microsoft YaHei" panose="020B0503020204020204" pitchFamily="34" charset="-122"/>
              </a:rPr>
              <a:t>基于深度空间技术的旧照片复原</a:t>
            </a:r>
          </a:p>
        </p:txBody>
      </p:sp>
      <p:pic>
        <p:nvPicPr>
          <p:cNvPr id="3" name="图片 2" descr="图1 三域转换方式">
            <a:extLst>
              <a:ext uri="{FF2B5EF4-FFF2-40B4-BE49-F238E27FC236}">
                <a16:creationId xmlns:a16="http://schemas.microsoft.com/office/drawing/2014/main" id="{BB9DF161-A3A0-4D07-820E-4CF85782C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86769" y="1581266"/>
            <a:ext cx="5274310" cy="2925445"/>
          </a:xfrm>
          <a:prstGeom prst="rect">
            <a:avLst/>
          </a:prstGeom>
          <a:noFill/>
          <a:ln>
            <a:noFill/>
          </a:ln>
        </p:spPr>
      </p:pic>
      <p:sp>
        <p:nvSpPr>
          <p:cNvPr id="4" name="文本框 3">
            <a:extLst>
              <a:ext uri="{FF2B5EF4-FFF2-40B4-BE49-F238E27FC236}">
                <a16:creationId xmlns:a16="http://schemas.microsoft.com/office/drawing/2014/main" id="{23E6DF8C-4014-47B4-AA10-A4D42F7BE4BF}"/>
              </a:ext>
            </a:extLst>
          </p:cNvPr>
          <p:cNvSpPr txBox="1"/>
          <p:nvPr/>
        </p:nvSpPr>
        <p:spPr>
          <a:xfrm>
            <a:off x="1742769" y="5361008"/>
            <a:ext cx="2654907" cy="400110"/>
          </a:xfrm>
          <a:prstGeom prst="rect">
            <a:avLst/>
          </a:prstGeom>
          <a:noFill/>
        </p:spPr>
        <p:txBody>
          <a:bodyPr wrap="square" rtlCol="0">
            <a:spAutoFit/>
          </a:bodyPr>
          <a:lstStyle/>
          <a:p>
            <a:r>
              <a:rPr lang="zh-CN" altLang="en-US" sz="2000" dirty="0"/>
              <a:t>      三重域基本模型</a:t>
            </a:r>
          </a:p>
        </p:txBody>
      </p:sp>
      <p:sp>
        <p:nvSpPr>
          <p:cNvPr id="5" name="文本框 4">
            <a:extLst>
              <a:ext uri="{FF2B5EF4-FFF2-40B4-BE49-F238E27FC236}">
                <a16:creationId xmlns:a16="http://schemas.microsoft.com/office/drawing/2014/main" id="{5595481A-406C-483B-874A-F31A4AE6A3A0}"/>
              </a:ext>
            </a:extLst>
          </p:cNvPr>
          <p:cNvSpPr txBox="1"/>
          <p:nvPr/>
        </p:nvSpPr>
        <p:spPr>
          <a:xfrm>
            <a:off x="587140" y="1211934"/>
            <a:ext cx="1867301" cy="369332"/>
          </a:xfrm>
          <a:prstGeom prst="rect">
            <a:avLst/>
          </a:prstGeom>
          <a:noFill/>
        </p:spPr>
        <p:txBody>
          <a:bodyPr wrap="square" rtlCol="0">
            <a:spAutoFit/>
          </a:bodyPr>
          <a:lstStyle/>
          <a:p>
            <a:r>
              <a:rPr lang="zh-CN" altLang="en-US" dirty="0"/>
              <a:t>合成低质照片域</a:t>
            </a:r>
          </a:p>
        </p:txBody>
      </p:sp>
      <p:sp>
        <p:nvSpPr>
          <p:cNvPr id="6" name="文本框 5">
            <a:extLst>
              <a:ext uri="{FF2B5EF4-FFF2-40B4-BE49-F238E27FC236}">
                <a16:creationId xmlns:a16="http://schemas.microsoft.com/office/drawing/2014/main" id="{5E7B5A3C-462A-4D22-9DA7-B4E65C5B1396}"/>
              </a:ext>
            </a:extLst>
          </p:cNvPr>
          <p:cNvSpPr txBox="1"/>
          <p:nvPr/>
        </p:nvSpPr>
        <p:spPr>
          <a:xfrm>
            <a:off x="686769" y="4629752"/>
            <a:ext cx="1421164" cy="338554"/>
          </a:xfrm>
          <a:prstGeom prst="rect">
            <a:avLst/>
          </a:prstGeom>
          <a:noFill/>
        </p:spPr>
        <p:txBody>
          <a:bodyPr wrap="square" rtlCol="0">
            <a:spAutoFit/>
          </a:bodyPr>
          <a:lstStyle/>
          <a:p>
            <a:r>
              <a:rPr lang="zh-CN" altLang="en-US" sz="1600" dirty="0"/>
              <a:t>真实老照片域</a:t>
            </a:r>
          </a:p>
        </p:txBody>
      </p:sp>
      <p:sp>
        <p:nvSpPr>
          <p:cNvPr id="7" name="文本框 6">
            <a:extLst>
              <a:ext uri="{FF2B5EF4-FFF2-40B4-BE49-F238E27FC236}">
                <a16:creationId xmlns:a16="http://schemas.microsoft.com/office/drawing/2014/main" id="{01916ECE-924E-4D0F-9087-250706613EB3}"/>
              </a:ext>
            </a:extLst>
          </p:cNvPr>
          <p:cNvSpPr txBox="1"/>
          <p:nvPr/>
        </p:nvSpPr>
        <p:spPr>
          <a:xfrm>
            <a:off x="4296076" y="3790568"/>
            <a:ext cx="1799924" cy="338554"/>
          </a:xfrm>
          <a:prstGeom prst="rect">
            <a:avLst/>
          </a:prstGeom>
          <a:noFill/>
        </p:spPr>
        <p:txBody>
          <a:bodyPr wrap="square" rtlCol="0">
            <a:spAutoFit/>
          </a:bodyPr>
          <a:lstStyle/>
          <a:p>
            <a:r>
              <a:rPr lang="en-US" altLang="zh-CN" sz="1600" dirty="0"/>
              <a:t>Ground truth </a:t>
            </a:r>
            <a:r>
              <a:rPr lang="zh-CN" altLang="en-US" sz="1600" dirty="0"/>
              <a:t>域</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360F939-AAA6-4ADE-A3BB-F4D07E1FE4A0}"/>
                  </a:ext>
                </a:extLst>
              </p:cNvPr>
              <p:cNvSpPr txBox="1"/>
              <p:nvPr/>
            </p:nvSpPr>
            <p:spPr>
              <a:xfrm>
                <a:off x="6408453" y="4629752"/>
                <a:ext cx="6906798" cy="1660647"/>
              </a:xfrm>
              <a:prstGeom prst="rect">
                <a:avLst/>
              </a:prstGeom>
              <a:noFill/>
            </p:spPr>
            <p:txBody>
              <a:bodyPr wrap="square" rtlCol="0">
                <a:spAutoFit/>
              </a:bodyPr>
              <a:lstStyle/>
              <a:p>
                <a:pPr indent="330200"/>
                <a:r>
                  <a:rPr lang="en-US" altLang="zh-CN" sz="2000" kern="100" spc="75" dirty="0">
                    <a:cs typeface="Times New Roman" panose="02020603050405020304" pitchFamily="18" charset="0"/>
                  </a:rPr>
                  <a:t> </a:t>
                </a:r>
                <a14:m>
                  <m:oMath xmlns:m="http://schemas.openxmlformats.org/officeDocument/2006/math">
                    <m:sSub>
                      <m:sSubPr>
                        <m:ctrlPr>
                          <a:rPr lang="en-US" altLang="zh-CN" sz="2000" i="1" kern="100" spc="75" smtClean="0">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x</m:t>
                        </m:r>
                      </m:sub>
                    </m:sSub>
                    <m:r>
                      <a:rPr lang="en-US" altLang="zh-CN" sz="2000" b="0" i="1" kern="100" spc="75" smtClean="0">
                        <a:latin typeface="Cambria Math" panose="02040503050406030204" pitchFamily="18" charset="0"/>
                        <a:cs typeface="Times New Roman" panose="02020603050405020304" pitchFamily="18" charset="0"/>
                      </a:rPr>
                      <m:t>:</m:t>
                    </m:r>
                    <m:r>
                      <a:rPr lang="zh-CN" altLang="en-US" sz="2000" i="1" kern="100" spc="75">
                        <a:latin typeface="Cambria Math" panose="02040503050406030204" pitchFamily="18" charset="0"/>
                        <a:cs typeface="Times New Roman" panose="02020603050405020304" pitchFamily="18" charset="0"/>
                      </a:rPr>
                      <m:t>由</m:t>
                    </m:r>
                  </m:oMath>
                </a14:m>
                <a:r>
                  <a:rPr lang="zh-CN" altLang="en-US" sz="2000" kern="100" spc="75" dirty="0">
                    <a:effectLst/>
                    <a:latin typeface="+mn-ea"/>
                    <a:cs typeface="Arial" panose="020B0604020202020204" pitchFamily="34" charset="0"/>
                  </a:rPr>
                  <a:t>域</a:t>
                </a:r>
                <a:r>
                  <a:rPr lang="en-US" altLang="zh-CN" sz="2000" kern="100" spc="75" dirty="0">
                    <a:effectLst/>
                    <a:latin typeface="+mn-ea"/>
                    <a:cs typeface="Times New Roman" panose="02020603050405020304" pitchFamily="18" charset="0"/>
                  </a:rPr>
                  <a:t>X</a:t>
                </a:r>
                <a:r>
                  <a:rPr lang="zh-CN" altLang="en-US" sz="2000" kern="100" spc="75" dirty="0">
                    <a:effectLst/>
                    <a:latin typeface="+mn-ea"/>
                    <a:cs typeface="Times New Roman" panose="02020603050405020304" pitchFamily="18" charset="0"/>
                  </a:rPr>
                  <a:t>转换</a:t>
                </a:r>
                <a:r>
                  <a:rPr lang="zh-CN" altLang="en-US" sz="2000" kern="100" spc="75" dirty="0">
                    <a:latin typeface="+mn-ea"/>
                    <a:cs typeface="Times New Roman" panose="02020603050405020304" pitchFamily="18" charset="0"/>
                  </a:rPr>
                  <a:t>而成的</a:t>
                </a:r>
                <a:r>
                  <a:rPr lang="zh-CN" altLang="en-US" sz="2000" kern="100" spc="75" dirty="0">
                    <a:effectLst/>
                    <a:latin typeface="+mn-ea"/>
                    <a:cs typeface="Times New Roman" panose="02020603050405020304" pitchFamily="18" charset="0"/>
                  </a:rPr>
                  <a:t>低维潜在</a:t>
                </a:r>
                <a:r>
                  <a:rPr lang="zh-CN" altLang="en-US" sz="2000" kern="100" spc="75" dirty="0">
                    <a:latin typeface="+mn-ea"/>
                    <a:cs typeface="Times New Roman" panose="02020603050405020304" pitchFamily="18" charset="0"/>
                  </a:rPr>
                  <a:t>空间</a:t>
                </a:r>
                <a:r>
                  <a:rPr lang="en-US" altLang="zh-CN" sz="2000" kern="100" spc="75" dirty="0">
                    <a:effectLst/>
                    <a:latin typeface="+mn-ea"/>
                    <a:cs typeface="Times New Roman" panose="02020603050405020304" pitchFamily="18" charset="0"/>
                  </a:rPr>
                  <a:t> </a:t>
                </a:r>
                <a:endParaRPr lang="en-US" altLang="zh-CN" sz="2000" kern="100" spc="75" dirty="0">
                  <a:latin typeface="+mn-ea"/>
                  <a:cs typeface="Times New Roman" panose="02020603050405020304" pitchFamily="18" charset="0"/>
                </a:endParaRPr>
              </a:p>
              <a:p>
                <a:pPr indent="330200"/>
                <a:r>
                  <a:rPr lang="en-US" altLang="zh-CN" sz="2000" kern="100" spc="75" dirty="0">
                    <a:cs typeface="Times New Roman" panose="02020603050405020304" pitchFamily="18" charset="0"/>
                  </a:rPr>
                  <a:t> </a:t>
                </a:r>
                <a14:m>
                  <m:oMath xmlns:m="http://schemas.openxmlformats.org/officeDocument/2006/math">
                    <m:sSub>
                      <m:sSubPr>
                        <m:ctrlPr>
                          <a:rPr lang="en-US" altLang="zh-CN" sz="2000" i="1" kern="100" spc="75">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r</m:t>
                        </m:r>
                      </m:sub>
                    </m:sSub>
                    <m:r>
                      <a:rPr lang="en-US" altLang="zh-CN" sz="2000" i="1" kern="100" spc="75">
                        <a:latin typeface="Cambria Math" panose="02040503050406030204" pitchFamily="18" charset="0"/>
                        <a:cs typeface="Times New Roman" panose="02020603050405020304" pitchFamily="18" charset="0"/>
                      </a:rPr>
                      <m:t>:</m:t>
                    </m:r>
                    <m:r>
                      <a:rPr lang="zh-CN" altLang="en-US" sz="2000" i="1" kern="100" spc="75">
                        <a:latin typeface="Cambria Math" panose="02040503050406030204" pitchFamily="18" charset="0"/>
                        <a:cs typeface="Times New Roman" panose="02020603050405020304" pitchFamily="18" charset="0"/>
                      </a:rPr>
                      <m:t>由</m:t>
                    </m:r>
                  </m:oMath>
                </a14:m>
                <a:r>
                  <a:rPr lang="zh-CN" altLang="en-US" sz="2000" kern="100" spc="75" dirty="0">
                    <a:latin typeface="+mn-ea"/>
                    <a:cs typeface="Times New Roman" panose="02020603050405020304" pitchFamily="18" charset="0"/>
                  </a:rPr>
                  <a:t>域</a:t>
                </a:r>
                <a:r>
                  <a:rPr lang="en-US" altLang="zh-CN" sz="2000" kern="100" spc="75" dirty="0">
                    <a:latin typeface="+mn-ea"/>
                    <a:cs typeface="Times New Roman" panose="02020603050405020304" pitchFamily="18" charset="0"/>
                  </a:rPr>
                  <a:t>R</a:t>
                </a:r>
                <a:r>
                  <a:rPr lang="zh-CN" altLang="en-US" sz="2000" kern="100" spc="75" dirty="0">
                    <a:latin typeface="+mn-ea"/>
                    <a:cs typeface="Times New Roman" panose="02020603050405020304" pitchFamily="18" charset="0"/>
                  </a:rPr>
                  <a:t>转换而成的低维潜在空间</a:t>
                </a:r>
                <a:endParaRPr lang="en-US" altLang="zh-CN" sz="2000" kern="100" spc="75" dirty="0">
                  <a:latin typeface="+mn-ea"/>
                  <a:cs typeface="Times New Roman" panose="02020603050405020304" pitchFamily="18" charset="0"/>
                </a:endParaRPr>
              </a:p>
              <a:p>
                <a:pPr indent="330200"/>
                <a:r>
                  <a:rPr lang="en-US" altLang="zh-CN" sz="2000" kern="100" spc="75" dirty="0">
                    <a:latin typeface="+mn-ea"/>
                    <a:cs typeface="Times New Roman" panose="02020603050405020304" pitchFamily="18" charset="0"/>
                  </a:rPr>
                  <a:t> </a:t>
                </a:r>
                <a14:m>
                  <m:oMath xmlns:m="http://schemas.openxmlformats.org/officeDocument/2006/math">
                    <m:sSub>
                      <m:sSubPr>
                        <m:ctrlPr>
                          <a:rPr lang="en-US" altLang="zh-CN" sz="2000" i="1" kern="100" spc="75">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y</m:t>
                        </m:r>
                      </m:sub>
                    </m:sSub>
                    <m:r>
                      <a:rPr lang="en-US" altLang="zh-CN" sz="2000" i="1" kern="100" spc="75">
                        <a:latin typeface="Cambria Math" panose="02040503050406030204" pitchFamily="18" charset="0"/>
                        <a:cs typeface="Times New Roman" panose="02020603050405020304" pitchFamily="18" charset="0"/>
                      </a:rPr>
                      <m:t>:</m:t>
                    </m:r>
                    <m:r>
                      <a:rPr lang="zh-CN" altLang="en-US" sz="2000" i="1" kern="100" spc="75">
                        <a:latin typeface="Cambria Math" panose="02040503050406030204" pitchFamily="18" charset="0"/>
                        <a:cs typeface="Times New Roman" panose="02020603050405020304" pitchFamily="18" charset="0"/>
                      </a:rPr>
                      <m:t>域</m:t>
                    </m:r>
                    <m:r>
                      <a:rPr lang="en-US" altLang="zh-CN" sz="2000" i="1" kern="100" spc="75">
                        <a:latin typeface="Cambria Math" panose="02040503050406030204" pitchFamily="18" charset="0"/>
                        <a:cs typeface="Times New Roman" panose="02020603050405020304" pitchFamily="18" charset="0"/>
                      </a:rPr>
                      <m:t>𝑦</m:t>
                    </m:r>
                    <m:r>
                      <m:rPr>
                        <m:nor/>
                      </m:rPr>
                      <a:rPr lang="zh-CN" altLang="en-US" sz="2000" kern="100" spc="75" dirty="0">
                        <a:latin typeface="+mn-ea"/>
                        <a:cs typeface="Times New Roman" panose="02020603050405020304" pitchFamily="18" charset="0"/>
                      </a:rPr>
                      <m:t>的低维的潜在空间</m:t>
                    </m:r>
                  </m:oMath>
                </a14:m>
                <a:endParaRPr lang="en-US" altLang="zh-CN" sz="2000" kern="100" spc="75" dirty="0">
                  <a:latin typeface="+mn-ea"/>
                  <a:cs typeface="Times New Roman" panose="02020603050405020304" pitchFamily="18" charset="0"/>
                </a:endParaRPr>
              </a:p>
              <a:p>
                <a:pPr indent="330200"/>
                <a:r>
                  <a:rPr lang="en-US" altLang="zh-CN" sz="2000" kern="100" spc="75" dirty="0">
                    <a:effectLst/>
                    <a:cs typeface="Times New Roman" panose="02020603050405020304" pitchFamily="18" charset="0"/>
                  </a:rPr>
                  <a:t> </a:t>
                </a:r>
                <a14:m>
                  <m:oMath xmlns:m="http://schemas.openxmlformats.org/officeDocument/2006/math">
                    <m:sSub>
                      <m:sSubPr>
                        <m:ctrlPr>
                          <a:rPr lang="en-US" altLang="zh-CN" sz="2000" i="1" kern="100" spc="75" smtClean="0">
                            <a:effectLst/>
                            <a:latin typeface="Cambria Math" panose="02040503050406030204" pitchFamily="18" charset="0"/>
                            <a:cs typeface="Times New Roman" panose="02020603050405020304" pitchFamily="18" charset="0"/>
                          </a:rPr>
                        </m:ctrlPr>
                      </m:sSubPr>
                      <m:e>
                        <m:r>
                          <a:rPr lang="en-US" altLang="zh-CN" sz="2000" b="0" i="1" kern="100" spc="75" smtClean="0">
                            <a:effectLst/>
                            <a:latin typeface="Cambria Math" panose="02040503050406030204" pitchFamily="18" charset="0"/>
                            <a:cs typeface="Times New Roman" panose="02020603050405020304" pitchFamily="18" charset="0"/>
                          </a:rPr>
                          <m:t>𝐸</m:t>
                        </m:r>
                      </m:e>
                      <m:sub>
                        <m:r>
                          <a:rPr lang="en-US" altLang="zh-CN" sz="2000" b="0" i="1" kern="100" spc="75" smtClean="0">
                            <a:effectLst/>
                            <a:latin typeface="Cambria Math" panose="02040503050406030204" pitchFamily="18" charset="0"/>
                            <a:cs typeface="Times New Roman" panose="02020603050405020304" pitchFamily="18" charset="0"/>
                          </a:rPr>
                          <m:t>𝑅</m:t>
                        </m:r>
                        <m:r>
                          <a:rPr lang="en-US" altLang="zh-CN" sz="2000" b="0" i="1" kern="100" spc="75" smtClean="0">
                            <a:effectLst/>
                            <a:latin typeface="Cambria Math" panose="02040503050406030204" pitchFamily="18" charset="0"/>
                            <a:cs typeface="Times New Roman" panose="02020603050405020304" pitchFamily="18" charset="0"/>
                          </a:rPr>
                          <m:t>,</m:t>
                        </m:r>
                        <m:r>
                          <a:rPr lang="en-US" altLang="zh-CN" sz="2000" b="0" i="1" kern="100" spc="75" smtClean="0">
                            <a:effectLst/>
                            <a:latin typeface="Cambria Math" panose="02040503050406030204" pitchFamily="18" charset="0"/>
                            <a:cs typeface="Times New Roman" panose="02020603050405020304" pitchFamily="18" charset="0"/>
                          </a:rPr>
                          <m:t>𝑋</m:t>
                        </m:r>
                      </m:sub>
                    </m:sSub>
                    <m:r>
                      <a:rPr lang="en-US" altLang="zh-CN" sz="2000" b="0" i="1" kern="100" spc="75" smtClean="0">
                        <a:effectLst/>
                        <a:latin typeface="Cambria Math" panose="02040503050406030204" pitchFamily="18" charset="0"/>
                        <a:cs typeface="Times New Roman" panose="02020603050405020304" pitchFamily="18" charset="0"/>
                      </a:rPr>
                      <m:t> </m:t>
                    </m:r>
                    <m:sSub>
                      <m:sSubPr>
                        <m:ctrlPr>
                          <a:rPr lang="en-US" altLang="zh-CN" sz="2000" b="0" i="1" kern="100" spc="75" smtClean="0">
                            <a:effectLst/>
                            <a:latin typeface="Cambria Math" panose="02040503050406030204" pitchFamily="18" charset="0"/>
                            <a:cs typeface="Times New Roman" panose="02020603050405020304" pitchFamily="18" charset="0"/>
                          </a:rPr>
                        </m:ctrlPr>
                      </m:sSubPr>
                      <m:e>
                        <m:r>
                          <a:rPr lang="en-US" altLang="zh-CN" sz="2000" b="0" i="1" kern="100" spc="75" smtClean="0">
                            <a:effectLst/>
                            <a:latin typeface="Cambria Math" panose="02040503050406030204" pitchFamily="18" charset="0"/>
                            <a:cs typeface="Times New Roman" panose="02020603050405020304" pitchFamily="18" charset="0"/>
                          </a:rPr>
                          <m:t>𝐺</m:t>
                        </m:r>
                      </m:e>
                      <m:sub>
                        <m:r>
                          <a:rPr lang="en-US" altLang="zh-CN" sz="2000" b="0" i="1" kern="100" spc="75" smtClean="0">
                            <a:effectLst/>
                            <a:latin typeface="Cambria Math" panose="02040503050406030204" pitchFamily="18" charset="0"/>
                            <a:cs typeface="Times New Roman" panose="02020603050405020304" pitchFamily="18" charset="0"/>
                          </a:rPr>
                          <m:t>𝑅</m:t>
                        </m:r>
                        <m:r>
                          <a:rPr lang="en-US" altLang="zh-CN" sz="2000" b="0" i="1" kern="100" spc="75" smtClean="0">
                            <a:effectLst/>
                            <a:latin typeface="Cambria Math" panose="02040503050406030204" pitchFamily="18" charset="0"/>
                            <a:cs typeface="Times New Roman" panose="02020603050405020304" pitchFamily="18" charset="0"/>
                          </a:rPr>
                          <m:t>,</m:t>
                        </m:r>
                        <m:r>
                          <a:rPr lang="en-US" altLang="zh-CN" sz="2000" b="0" i="1" kern="100" spc="75" smtClean="0">
                            <a:effectLst/>
                            <a:latin typeface="Cambria Math" panose="02040503050406030204" pitchFamily="18" charset="0"/>
                            <a:cs typeface="Times New Roman" panose="02020603050405020304" pitchFamily="18" charset="0"/>
                          </a:rPr>
                          <m:t>𝑋</m:t>
                        </m:r>
                      </m:sub>
                    </m:sSub>
                    <m:r>
                      <a:rPr lang="en-US" altLang="zh-CN" sz="2000" b="0" i="1" kern="100" spc="75" smtClean="0">
                        <a:effectLst/>
                        <a:latin typeface="Cambria Math" panose="02040503050406030204" pitchFamily="18" charset="0"/>
                        <a:cs typeface="Times New Roman" panose="02020603050405020304" pitchFamily="18" charset="0"/>
                      </a:rPr>
                      <m:t>:</m:t>
                    </m:r>
                    <m:r>
                      <a:rPr lang="zh-CN" altLang="en-US" sz="2000" i="1" kern="100" spc="75">
                        <a:latin typeface="Cambria Math" panose="02040503050406030204" pitchFamily="18" charset="0"/>
                        <a:cs typeface="Times New Roman" panose="02020603050405020304" pitchFamily="18" charset="0"/>
                      </a:rPr>
                      <m:t>编码</m:t>
                    </m:r>
                  </m:oMath>
                </a14:m>
                <a:r>
                  <a:rPr lang="zh-CN" altLang="en-US" sz="2000" kern="100" spc="75" dirty="0">
                    <a:effectLst/>
                    <a:latin typeface="+mn-ea"/>
                    <a:cs typeface="Times New Roman" panose="02020603050405020304" pitchFamily="18" charset="0"/>
                  </a:rPr>
                  <a:t>器与生成器</a:t>
                </a:r>
                <a:endParaRPr lang="en-US" altLang="zh-CN" sz="2000" kern="100" spc="75" dirty="0">
                  <a:effectLst/>
                  <a:latin typeface="+mn-ea"/>
                  <a:cs typeface="Times New Roman" panose="02020603050405020304" pitchFamily="18" charset="0"/>
                </a:endParaRPr>
              </a:p>
              <a:p>
                <a:pPr indent="330200"/>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5360F939-AAA6-4ADE-A3BB-F4D07E1FE4A0}"/>
                  </a:ext>
                </a:extLst>
              </p:cNvPr>
              <p:cNvSpPr txBox="1">
                <a:spLocks noRot="1" noChangeAspect="1" noMove="1" noResize="1" noEditPoints="1" noAdjustHandles="1" noChangeArrowheads="1" noChangeShapeType="1" noTextEdit="1"/>
              </p:cNvSpPr>
              <p:nvPr/>
            </p:nvSpPr>
            <p:spPr>
              <a:xfrm>
                <a:off x="6408453" y="4629752"/>
                <a:ext cx="6906798" cy="1660647"/>
              </a:xfrm>
              <a:prstGeom prst="rect">
                <a:avLst/>
              </a:prstGeom>
              <a:blipFill>
                <a:blip r:embed="rId3"/>
                <a:stretch>
                  <a:fillRect t="-18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AD4A4A6-1A2F-49F9-B0E0-EC1870152B22}"/>
                  </a:ext>
                </a:extLst>
              </p:cNvPr>
              <p:cNvSpPr txBox="1"/>
              <p:nvPr/>
            </p:nvSpPr>
            <p:spPr>
              <a:xfrm>
                <a:off x="6408453" y="1581266"/>
                <a:ext cx="5438274" cy="1687641"/>
              </a:xfrm>
              <a:prstGeom prst="rect">
                <a:avLst/>
              </a:prstGeom>
              <a:noFill/>
            </p:spPr>
            <p:txBody>
              <a:bodyPr wrap="square" rtlCol="0">
                <a:spAutoFit/>
              </a:bodyPr>
              <a:lstStyle/>
              <a:p>
                <a:pPr indent="330200"/>
                <a:r>
                  <a:rPr lang="zh-CN" altLang="en-US" sz="2000" dirty="0">
                    <a:latin typeface="+mn-ea"/>
                  </a:rPr>
                  <a:t>原理：</a:t>
                </a:r>
                <a:endParaRPr lang="en-US" altLang="zh-CN" sz="2000" dirty="0">
                  <a:latin typeface="+mn-ea"/>
                </a:endParaRPr>
              </a:p>
              <a:p>
                <a:pPr indent="330200"/>
                <a:endParaRPr lang="en-US" altLang="zh-CN" sz="2000" dirty="0">
                  <a:latin typeface="+mn-ea"/>
                </a:endParaRPr>
              </a:p>
              <a:p>
                <a:pPr indent="330200"/>
                <a:r>
                  <a:rPr lang="en-US" altLang="zh-CN" sz="2000" dirty="0">
                    <a:latin typeface="+mn-ea"/>
                  </a:rPr>
                  <a:t>1</a:t>
                </a:r>
                <a:r>
                  <a:rPr lang="zh-CN" altLang="en-US" sz="2000" dirty="0">
                    <a:latin typeface="+mn-ea"/>
                  </a:rPr>
                  <a:t>、</a:t>
                </a:r>
                <a:r>
                  <a:rPr lang="zh-CN" altLang="en-US" sz="2000" kern="100" spc="75" dirty="0">
                    <a:effectLst/>
                    <a:latin typeface="+mn-ea"/>
                    <a:cs typeface="Times New Roman" panose="02020603050405020304" pitchFamily="18" charset="0"/>
                  </a:rPr>
                  <a:t>通过约束让</a:t>
                </a:r>
                <a14:m>
                  <m:oMath xmlns:m="http://schemas.openxmlformats.org/officeDocument/2006/math">
                    <m:sSub>
                      <m:sSubPr>
                        <m:ctrlPr>
                          <a:rPr lang="en-US" altLang="zh-CN" sz="2000" i="1" kern="100" spc="75" smtClean="0">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x</m:t>
                        </m:r>
                      </m:sub>
                    </m:sSub>
                  </m:oMath>
                </a14:m>
                <a:r>
                  <a:rPr lang="zh-CN" altLang="en-US" sz="2000" kern="100" spc="75" dirty="0">
                    <a:effectLst/>
                    <a:latin typeface="+mn-ea"/>
                    <a:cs typeface="Times New Roman" panose="02020603050405020304" pitchFamily="18" charset="0"/>
                  </a:rPr>
                  <a:t>与</a:t>
                </a:r>
                <a14:m>
                  <m:oMath xmlns:m="http://schemas.openxmlformats.org/officeDocument/2006/math">
                    <m:sSub>
                      <m:sSubPr>
                        <m:ctrlPr>
                          <a:rPr lang="en-US" altLang="zh-CN" sz="2000" i="1" kern="100" spc="75">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r</m:t>
                        </m:r>
                      </m:sub>
                    </m:sSub>
                  </m:oMath>
                </a14:m>
                <a:r>
                  <a:rPr lang="zh-CN" altLang="en-US" sz="2000" kern="100" spc="75" dirty="0">
                    <a:effectLst/>
                    <a:latin typeface="+mn-ea"/>
                    <a:cs typeface="Times New Roman" panose="02020603050405020304" pitchFamily="18" charset="0"/>
                  </a:rPr>
                  <a:t>分布尽量重合</a:t>
                </a:r>
                <a:endParaRPr lang="en-US" altLang="zh-CN" sz="2000" kern="100" spc="75" dirty="0">
                  <a:effectLst/>
                  <a:latin typeface="+mn-ea"/>
                  <a:cs typeface="Times New Roman" panose="02020603050405020304" pitchFamily="18" charset="0"/>
                </a:endParaRPr>
              </a:p>
              <a:p>
                <a:pPr indent="330200"/>
                <a:r>
                  <a:rPr lang="en-US" altLang="zh-CN" sz="2000" kern="100" spc="75" dirty="0">
                    <a:latin typeface="+mn-ea"/>
                    <a:cs typeface="Times New Roman" panose="02020603050405020304" pitchFamily="18" charset="0"/>
                  </a:rPr>
                  <a:t>2</a:t>
                </a:r>
                <a:r>
                  <a:rPr lang="zh-CN" altLang="en-US" sz="2000" kern="100" spc="75" dirty="0">
                    <a:latin typeface="+mn-ea"/>
                    <a:cs typeface="Times New Roman" panose="02020603050405020304" pitchFamily="18" charset="0"/>
                  </a:rPr>
                  <a:t>、</a:t>
                </a:r>
                <a:r>
                  <a:rPr lang="zh-CN" altLang="en-US" sz="2000" kern="100" spc="75" dirty="0">
                    <a:effectLst/>
                    <a:latin typeface="+mn-ea"/>
                    <a:cs typeface="Times New Roman" panose="02020603050405020304" pitchFamily="18" charset="0"/>
                  </a:rPr>
                  <a:t>将</a:t>
                </a:r>
                <a14:m>
                  <m:oMath xmlns:m="http://schemas.openxmlformats.org/officeDocument/2006/math">
                    <m:sSub>
                      <m:sSubPr>
                        <m:ctrlPr>
                          <a:rPr lang="en-US" altLang="zh-CN" sz="2000" i="1" kern="100" spc="75" smtClean="0">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x</m:t>
                        </m:r>
                      </m:sub>
                    </m:sSub>
                  </m:oMath>
                </a14:m>
                <a:r>
                  <a:rPr lang="zh-CN" altLang="en-US" sz="2000" kern="100" spc="75" dirty="0">
                    <a:effectLst/>
                    <a:latin typeface="+mn-ea"/>
                    <a:cs typeface="Times New Roman" panose="02020603050405020304" pitchFamily="18" charset="0"/>
                  </a:rPr>
                  <a:t>通过映射网络转换到</a:t>
                </a:r>
                <a14:m>
                  <m:oMath xmlns:m="http://schemas.openxmlformats.org/officeDocument/2006/math">
                    <m:sSub>
                      <m:sSubPr>
                        <m:ctrlPr>
                          <a:rPr lang="en-US" altLang="zh-CN" sz="2000" i="1" kern="100" spc="75">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y</m:t>
                        </m:r>
                      </m:sub>
                    </m:sSub>
                  </m:oMath>
                </a14:m>
                <a:endParaRPr lang="en-US" altLang="zh-CN" sz="2000" dirty="0">
                  <a:latin typeface="+mn-ea"/>
                </a:endParaRPr>
              </a:p>
              <a:p>
                <a:pPr indent="330200"/>
                <a:r>
                  <a:rPr lang="en-US" altLang="zh-CN" sz="2000" dirty="0">
                    <a:latin typeface="+mn-ea"/>
                  </a:rPr>
                  <a:t>3</a:t>
                </a:r>
                <a:r>
                  <a:rPr lang="zh-CN" altLang="en-US" sz="2000" dirty="0">
                    <a:latin typeface="+mn-ea"/>
                  </a:rPr>
                  <a:t>、</a:t>
                </a:r>
                <a:r>
                  <a:rPr lang="en-US" altLang="zh-CN" sz="2000" kern="100" spc="75" dirty="0">
                    <a:effectLst/>
                    <a:latin typeface="+mn-ea"/>
                    <a:cs typeface="Times New Roman" panose="02020603050405020304" pitchFamily="18" charset="0"/>
                  </a:rPr>
                  <a:t> </a:t>
                </a:r>
                <a14:m>
                  <m:oMath xmlns:m="http://schemas.openxmlformats.org/officeDocument/2006/math">
                    <m:sSub>
                      <m:sSubPr>
                        <m:ctrlPr>
                          <a:rPr lang="en-US" altLang="zh-CN" sz="2000" i="1" kern="100" spc="75" smtClean="0">
                            <a:effectLst/>
                            <a:latin typeface="Cambria Math" panose="02040503050406030204" pitchFamily="18" charset="0"/>
                            <a:cs typeface="Times New Roman" panose="02020603050405020304" pitchFamily="18" charset="0"/>
                          </a:rPr>
                        </m:ctrlPr>
                      </m:sSubPr>
                      <m:e>
                        <m:r>
                          <a:rPr lang="en-US" altLang="zh-CN" sz="2000" b="0" i="1" kern="100" spc="75" smtClean="0">
                            <a:effectLst/>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y</m:t>
                        </m:r>
                      </m:sub>
                    </m:sSub>
                  </m:oMath>
                </a14:m>
                <a:r>
                  <a:rPr lang="zh-CN" altLang="en-US" sz="2000" dirty="0">
                    <a:latin typeface="+mn-ea"/>
                  </a:rPr>
                  <a:t>通过生成器恢复到</a:t>
                </a:r>
                <a:r>
                  <a:rPr lang="en-US" altLang="zh-CN" sz="2000" dirty="0">
                    <a:latin typeface="+mn-ea"/>
                  </a:rPr>
                  <a:t>y</a:t>
                </a:r>
                <a:endParaRPr lang="zh-CN" altLang="en-US" sz="2000" dirty="0">
                  <a:latin typeface="+mn-ea"/>
                </a:endParaRPr>
              </a:p>
            </p:txBody>
          </p:sp>
        </mc:Choice>
        <mc:Fallback xmlns="">
          <p:sp>
            <p:nvSpPr>
              <p:cNvPr id="9" name="文本框 8">
                <a:extLst>
                  <a:ext uri="{FF2B5EF4-FFF2-40B4-BE49-F238E27FC236}">
                    <a16:creationId xmlns:a16="http://schemas.microsoft.com/office/drawing/2014/main" id="{DAD4A4A6-1A2F-49F9-B0E0-EC1870152B22}"/>
                  </a:ext>
                </a:extLst>
              </p:cNvPr>
              <p:cNvSpPr txBox="1">
                <a:spLocks noRot="1" noChangeAspect="1" noMove="1" noResize="1" noEditPoints="1" noAdjustHandles="1" noChangeArrowheads="1" noChangeShapeType="1" noTextEdit="1"/>
              </p:cNvSpPr>
              <p:nvPr/>
            </p:nvSpPr>
            <p:spPr>
              <a:xfrm>
                <a:off x="6408453" y="1581266"/>
                <a:ext cx="5438274" cy="1687641"/>
              </a:xfrm>
              <a:prstGeom prst="rect">
                <a:avLst/>
              </a:prstGeom>
              <a:blipFill>
                <a:blip r:embed="rId4"/>
                <a:stretch>
                  <a:fillRect t="-1805" b="-3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5584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D919B2A-A94E-4D83-A70D-51BFAEEF33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247" b="3552"/>
          <a:stretch/>
        </p:blipFill>
        <p:spPr>
          <a:xfrm>
            <a:off x="6096000" y="4668576"/>
            <a:ext cx="5274310" cy="1380724"/>
          </a:xfrm>
          <a:prstGeom prst="rect">
            <a:avLst/>
          </a:prstGeom>
          <a:noFill/>
          <a:ln>
            <a:noFill/>
          </a:ln>
        </p:spPr>
      </p:pic>
      <p:pic>
        <p:nvPicPr>
          <p:cNvPr id="11" name="图片 10" descr="日程表&#10;&#10;描述已自动生成">
            <a:extLst>
              <a:ext uri="{FF2B5EF4-FFF2-40B4-BE49-F238E27FC236}">
                <a16:creationId xmlns:a16="http://schemas.microsoft.com/office/drawing/2014/main" id="{589E832C-E7E9-45D3-9F6F-D6516F20A028}"/>
              </a:ext>
            </a:extLst>
          </p:cNvPr>
          <p:cNvPicPr>
            <a:picLocks noChangeAspect="1"/>
          </p:cNvPicPr>
          <p:nvPr/>
        </p:nvPicPr>
        <p:blipFill>
          <a:blip r:embed="rId3"/>
          <a:stretch>
            <a:fillRect/>
          </a:stretch>
        </p:blipFill>
        <p:spPr>
          <a:xfrm>
            <a:off x="6853517" y="2374553"/>
            <a:ext cx="3318248" cy="2294023"/>
          </a:xfrm>
          <a:prstGeom prst="rect">
            <a:avLst/>
          </a:prstGeom>
        </p:spPr>
      </p:pic>
      <p:pic>
        <p:nvPicPr>
          <p:cNvPr id="10" name="图片 9">
            <a:extLst>
              <a:ext uri="{FF2B5EF4-FFF2-40B4-BE49-F238E27FC236}">
                <a16:creationId xmlns:a16="http://schemas.microsoft.com/office/drawing/2014/main" id="{1A227872-D7EA-4271-8A60-5F7C52C2DC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027"/>
          <a:stretch/>
        </p:blipFill>
        <p:spPr>
          <a:xfrm>
            <a:off x="6096000" y="984098"/>
            <a:ext cx="5274310" cy="1526844"/>
          </a:xfrm>
          <a:prstGeom prst="rect">
            <a:avLst/>
          </a:prstGeom>
          <a:noFill/>
          <a:ln>
            <a:noFill/>
          </a:ln>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38B0AF4-69EC-4312-9B00-B555241C197D}"/>
                  </a:ext>
                </a:extLst>
              </p:cNvPr>
              <p:cNvSpPr txBox="1"/>
              <p:nvPr/>
            </p:nvSpPr>
            <p:spPr>
              <a:xfrm>
                <a:off x="1152820" y="2828835"/>
                <a:ext cx="3596640" cy="1200329"/>
              </a:xfrm>
              <a:prstGeom prst="rect">
                <a:avLst/>
              </a:prstGeom>
              <a:noFill/>
            </p:spPr>
            <p:txBody>
              <a:bodyPr wrap="square" rtlCol="0">
                <a:spAutoFit/>
              </a:bodyPr>
              <a:lstStyle/>
              <a:p>
                <a:r>
                  <a:rPr lang="zh-CN" altLang="en-US" dirty="0"/>
                  <a:t>模型主要由三个部分组成组成两个变分自编码器（</a:t>
                </a:r>
                <a:r>
                  <a:rPr lang="en-US" altLang="zh-CN" dirty="0"/>
                  <a:t>VAE</a:t>
                </a:r>
                <a:r>
                  <a:rPr lang="zh-CN" altLang="en-US" dirty="0"/>
                  <a:t>）和一个潜在空间映射网络</a:t>
                </a:r>
                <a14:m>
                  <m:oMath xmlns:m="http://schemas.openxmlformats.org/officeDocument/2006/math">
                    <m:r>
                      <m:rPr>
                        <m:sty m:val="p"/>
                      </m:rPr>
                      <a:rPr lang="el-GR" altLang="zh-CN" i="1" smtClean="0">
                        <a:latin typeface="Cambria Math" panose="02040503050406030204" pitchFamily="18" charset="0"/>
                      </a:rPr>
                      <m:t>τ</m:t>
                    </m:r>
                  </m:oMath>
                </a14:m>
                <a:r>
                  <a:rPr lang="zh-CN" altLang="en-US" dirty="0"/>
                  <a:t>，每个部分看作一个单独的模块。</a:t>
                </a:r>
              </a:p>
            </p:txBody>
          </p:sp>
        </mc:Choice>
        <mc:Fallback xmlns="">
          <p:sp>
            <p:nvSpPr>
              <p:cNvPr id="13" name="文本框 12">
                <a:extLst>
                  <a:ext uri="{FF2B5EF4-FFF2-40B4-BE49-F238E27FC236}">
                    <a16:creationId xmlns:a16="http://schemas.microsoft.com/office/drawing/2014/main" id="{138B0AF4-69EC-4312-9B00-B555241C197D}"/>
                  </a:ext>
                </a:extLst>
              </p:cNvPr>
              <p:cNvSpPr txBox="1">
                <a:spLocks noRot="1" noChangeAspect="1" noMove="1" noResize="1" noEditPoints="1" noAdjustHandles="1" noChangeArrowheads="1" noChangeShapeType="1" noTextEdit="1"/>
              </p:cNvSpPr>
              <p:nvPr/>
            </p:nvSpPr>
            <p:spPr>
              <a:xfrm>
                <a:off x="1152820" y="2828835"/>
                <a:ext cx="3596640" cy="1200329"/>
              </a:xfrm>
              <a:prstGeom prst="rect">
                <a:avLst/>
              </a:prstGeom>
              <a:blipFill>
                <a:blip r:embed="rId4"/>
                <a:stretch>
                  <a:fillRect l="-1356" t="-2538" r="-1525" b="-7107"/>
                </a:stretch>
              </a:blipFill>
            </p:spPr>
            <p:txBody>
              <a:bodyPr/>
              <a:lstStyle/>
              <a:p>
                <a:r>
                  <a:rPr lang="zh-CN" altLang="en-US">
                    <a:noFill/>
                  </a:rPr>
                  <a:t> </a:t>
                </a:r>
              </a:p>
            </p:txBody>
          </p:sp>
        </mc:Fallback>
      </mc:AlternateContent>
      <p:sp>
        <p:nvSpPr>
          <p:cNvPr id="17" name="标题 16">
            <a:extLst>
              <a:ext uri="{FF2B5EF4-FFF2-40B4-BE49-F238E27FC236}">
                <a16:creationId xmlns:a16="http://schemas.microsoft.com/office/drawing/2014/main" id="{59752AFF-D0C6-44A1-9D8C-ECE1DCD6F311}"/>
              </a:ext>
            </a:extLst>
          </p:cNvPr>
          <p:cNvSpPr>
            <a:spLocks noGrp="1"/>
          </p:cNvSpPr>
          <p:nvPr>
            <p:ph type="title"/>
          </p:nvPr>
        </p:nvSpPr>
        <p:spPr>
          <a:xfrm>
            <a:off x="916066" y="555440"/>
            <a:ext cx="7524549" cy="438389"/>
          </a:xfrm>
        </p:spPr>
        <p:txBody>
          <a:bodyPr/>
          <a:lstStyle/>
          <a:p>
            <a:r>
              <a:rPr lang="zh-CN" altLang="en-US" sz="2400" b="1" dirty="0">
                <a:latin typeface="+mj-ea"/>
                <a:ea typeface="+mj-ea"/>
              </a:rPr>
              <a:t>潜在空间转换恢复</a:t>
            </a:r>
            <a:br>
              <a:rPr lang="zh-CN" altLang="en-US" sz="2400" b="1" dirty="0">
                <a:latin typeface="+mj-ea"/>
                <a:ea typeface="+mj-ea"/>
              </a:rPr>
            </a:br>
            <a:endParaRPr lang="zh-CN" altLang="en-US" dirty="0"/>
          </a:p>
        </p:txBody>
      </p:sp>
    </p:spTree>
    <p:extLst>
      <p:ext uri="{BB962C8B-B14F-4D97-AF65-F5344CB8AC3E}">
        <p14:creationId xmlns:p14="http://schemas.microsoft.com/office/powerpoint/2010/main" val="1478834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dirty="0">
                <a:solidFill>
                  <a:schemeClr val="tx1"/>
                </a:solidFill>
                <a:latin typeface="Microsoft YaHei" panose="020B0503020204020204" pitchFamily="34" charset="-122"/>
                <a:ea typeface="Microsoft YaHei" panose="020B0503020204020204" pitchFamily="34" charset="-122"/>
              </a:rPr>
              <a:t>潜在空间转换恢复</a:t>
            </a:r>
            <a:endParaRPr kumimoji="1" lang="zh-CN" altLang="en-US" sz="2400" b="1"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38CCE6C-B014-4D4F-8350-40F1ADC59679}"/>
              </a:ext>
            </a:extLst>
          </p:cNvPr>
          <p:cNvSpPr txBox="1"/>
          <p:nvPr/>
        </p:nvSpPr>
        <p:spPr>
          <a:xfrm>
            <a:off x="802772" y="1232617"/>
            <a:ext cx="3677788" cy="400110"/>
          </a:xfrm>
          <a:prstGeom prst="rect">
            <a:avLst/>
          </a:prstGeom>
          <a:noFill/>
        </p:spPr>
        <p:txBody>
          <a:bodyPr wrap="square" rtlCol="0">
            <a:spAutoFit/>
          </a:bodyPr>
          <a:lstStyle/>
          <a:p>
            <a:r>
              <a:rPr lang="en-US" altLang="zh-CN" sz="2000" b="1" kern="100" spc="75" dirty="0">
                <a:effectLst/>
                <a:latin typeface="+mn-ea"/>
                <a:cs typeface="Times New Roman" panose="02020603050405020304" pitchFamily="18" charset="0"/>
              </a:rPr>
              <a:t>VAE</a:t>
            </a:r>
            <a:r>
              <a:rPr lang="zh-CN" altLang="en-US" sz="2000" b="1" kern="100" spc="75" dirty="0">
                <a:effectLst/>
                <a:latin typeface="+mn-ea"/>
                <a:cs typeface="Times New Roman" panose="02020603050405020304" pitchFamily="18" charset="0"/>
              </a:rPr>
              <a:t>潜在空间中的域对齐</a:t>
            </a:r>
            <a:endParaRPr lang="zh-CN" altLang="en-US" sz="2000" b="1" dirty="0"/>
          </a:p>
        </p:txBody>
      </p:sp>
      <p:pic>
        <p:nvPicPr>
          <p:cNvPr id="5" name="图片 4">
            <a:extLst>
              <a:ext uri="{FF2B5EF4-FFF2-40B4-BE49-F238E27FC236}">
                <a16:creationId xmlns:a16="http://schemas.microsoft.com/office/drawing/2014/main" id="{DC6F6B66-68AD-490E-BDD7-E7848494AA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027"/>
          <a:stretch/>
        </p:blipFill>
        <p:spPr>
          <a:xfrm>
            <a:off x="138130" y="1925782"/>
            <a:ext cx="5274310" cy="1526844"/>
          </a:xfrm>
          <a:prstGeom prst="rect">
            <a:avLst/>
          </a:prstGeom>
          <a:noFill/>
          <a:ln>
            <a:noFill/>
          </a:ln>
        </p:spPr>
      </p:pic>
      <p:sp>
        <p:nvSpPr>
          <p:cNvPr id="6" name="箭头: 右 5">
            <a:extLst>
              <a:ext uri="{FF2B5EF4-FFF2-40B4-BE49-F238E27FC236}">
                <a16:creationId xmlns:a16="http://schemas.microsoft.com/office/drawing/2014/main" id="{1B050141-2CBB-4692-9BB3-758AB281EC6F}"/>
              </a:ext>
            </a:extLst>
          </p:cNvPr>
          <p:cNvSpPr/>
          <p:nvPr/>
        </p:nvSpPr>
        <p:spPr>
          <a:xfrm flipV="1">
            <a:off x="5353313" y="2627244"/>
            <a:ext cx="90798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896A427-D708-4919-8025-6ABCD67D4B8C}"/>
                  </a:ext>
                </a:extLst>
              </p:cNvPr>
              <p:cNvSpPr txBox="1"/>
              <p:nvPr/>
            </p:nvSpPr>
            <p:spPr>
              <a:xfrm>
                <a:off x="6708807" y="1996340"/>
                <a:ext cx="4263993" cy="1497461"/>
              </a:xfrm>
              <a:prstGeom prst="rect">
                <a:avLst/>
              </a:prstGeom>
              <a:noFill/>
            </p:spPr>
            <p:txBody>
              <a:bodyPr wrap="square" rtlCol="0">
                <a:spAutoFit/>
              </a:bodyPr>
              <a:lstStyle/>
              <a:p>
                <a:r>
                  <a:rPr lang="en-US" altLang="zh-CN" dirty="0"/>
                  <a:t>VAE1</a:t>
                </a:r>
                <a:r>
                  <a:rPr lang="zh-CN" altLang="en-US" dirty="0"/>
                  <a:t>：</a:t>
                </a:r>
                <a:r>
                  <a:rPr lang="en-US" altLang="zh-CN" kern="100" spc="75" dirty="0">
                    <a:effectLst/>
                    <a:cs typeface="Times New Roman" panose="02020603050405020304" pitchFamily="18" charset="0"/>
                  </a:rPr>
                  <a:t> </a:t>
                </a:r>
                <a14:m>
                  <m:oMath xmlns:m="http://schemas.openxmlformats.org/officeDocument/2006/math">
                    <m:sSub>
                      <m:sSubPr>
                        <m:ctrlPr>
                          <a:rPr lang="en-US" altLang="zh-CN" i="1" kern="100" spc="75" smtClean="0">
                            <a:effectLst/>
                            <a:latin typeface="Cambria Math" panose="02040503050406030204" pitchFamily="18" charset="0"/>
                            <a:cs typeface="Times New Roman" panose="02020603050405020304" pitchFamily="18" charset="0"/>
                          </a:rPr>
                        </m:ctrlPr>
                      </m:sSubPr>
                      <m:e>
                        <m:r>
                          <a:rPr lang="zh-CN" altLang="en-US" i="1" kern="100" spc="75">
                            <a:latin typeface="Cambria Math" panose="02040503050406030204" pitchFamily="18" charset="0"/>
                            <a:cs typeface="Times New Roman" panose="02020603050405020304" pitchFamily="18" charset="0"/>
                          </a:rPr>
                          <m:t>由</m:t>
                        </m:r>
                        <m:r>
                          <a:rPr lang="zh-CN" altLang="en-US" i="1" kern="100" spc="75" smtClean="0">
                            <a:latin typeface="Cambria Math" panose="02040503050406030204" pitchFamily="18" charset="0"/>
                            <a:cs typeface="Times New Roman" panose="02020603050405020304" pitchFamily="18" charset="0"/>
                          </a:rPr>
                          <m:t>编码器</m:t>
                        </m:r>
                        <m:r>
                          <a:rPr lang="en-US" altLang="zh-CN" b="0" i="1" kern="100" spc="75" smtClean="0">
                            <a:effectLst/>
                            <a:latin typeface="Cambria Math" panose="02040503050406030204" pitchFamily="18" charset="0"/>
                            <a:cs typeface="Times New Roman" panose="02020603050405020304" pitchFamily="18" charset="0"/>
                          </a:rPr>
                          <m:t>𝐸</m:t>
                        </m:r>
                      </m:e>
                      <m:sub>
                        <m:r>
                          <a:rPr lang="en-US" altLang="zh-CN" b="0" i="1" kern="100" spc="75" smtClean="0">
                            <a:effectLst/>
                            <a:latin typeface="Cambria Math" panose="02040503050406030204" pitchFamily="18" charset="0"/>
                            <a:cs typeface="Times New Roman" panose="02020603050405020304" pitchFamily="18" charset="0"/>
                          </a:rPr>
                          <m:t>𝑅</m:t>
                        </m:r>
                        <m:r>
                          <a:rPr lang="en-US" altLang="zh-CN" b="0" i="1" kern="100" spc="75" smtClean="0">
                            <a:effectLst/>
                            <a:latin typeface="Cambria Math" panose="02040503050406030204" pitchFamily="18" charset="0"/>
                            <a:cs typeface="Times New Roman" panose="02020603050405020304" pitchFamily="18" charset="0"/>
                          </a:rPr>
                          <m:t>,</m:t>
                        </m:r>
                        <m:r>
                          <a:rPr lang="en-US" altLang="zh-CN" b="0" i="1" kern="100" spc="75" smtClean="0">
                            <a:effectLst/>
                            <a:latin typeface="Cambria Math" panose="02040503050406030204" pitchFamily="18" charset="0"/>
                            <a:cs typeface="Times New Roman" panose="02020603050405020304" pitchFamily="18" charset="0"/>
                          </a:rPr>
                          <m:t>𝑋</m:t>
                        </m:r>
                      </m:sub>
                    </m:sSub>
                    <m:r>
                      <a:rPr lang="en-US" altLang="zh-CN" b="0" i="1" kern="100" spc="75" smtClean="0">
                        <a:effectLst/>
                        <a:latin typeface="Cambria Math" panose="02040503050406030204" pitchFamily="18" charset="0"/>
                        <a:cs typeface="Times New Roman" panose="02020603050405020304" pitchFamily="18" charset="0"/>
                      </a:rPr>
                      <m:t> </m:t>
                    </m:r>
                    <m:sSub>
                      <m:sSubPr>
                        <m:ctrlPr>
                          <a:rPr lang="en-US" altLang="zh-CN" b="0" i="1" kern="100" spc="75" smtClean="0">
                            <a:effectLst/>
                            <a:latin typeface="Cambria Math" panose="02040503050406030204" pitchFamily="18" charset="0"/>
                            <a:cs typeface="Times New Roman" panose="02020603050405020304" pitchFamily="18" charset="0"/>
                          </a:rPr>
                        </m:ctrlPr>
                      </m:sSubPr>
                      <m:e>
                        <m:r>
                          <a:rPr lang="zh-CN" altLang="en-US" i="1" kern="100" spc="75">
                            <a:latin typeface="Cambria Math" panose="02040503050406030204" pitchFamily="18" charset="0"/>
                            <a:cs typeface="Times New Roman" panose="02020603050405020304" pitchFamily="18" charset="0"/>
                          </a:rPr>
                          <m:t>和</m:t>
                        </m:r>
                        <m:r>
                          <a:rPr lang="zh-CN" altLang="en-US" i="1" kern="100" spc="75" smtClean="0">
                            <a:latin typeface="Cambria Math" panose="02040503050406030204" pitchFamily="18" charset="0"/>
                            <a:cs typeface="Times New Roman" panose="02020603050405020304" pitchFamily="18" charset="0"/>
                          </a:rPr>
                          <m:t>生成器</m:t>
                        </m:r>
                        <m:r>
                          <a:rPr lang="en-US" altLang="zh-CN" b="0" i="1" kern="100" spc="75" smtClean="0">
                            <a:effectLst/>
                            <a:latin typeface="Cambria Math" panose="02040503050406030204" pitchFamily="18" charset="0"/>
                            <a:cs typeface="Times New Roman" panose="02020603050405020304" pitchFamily="18" charset="0"/>
                          </a:rPr>
                          <m:t>𝐺</m:t>
                        </m:r>
                      </m:e>
                      <m:sub>
                        <m:r>
                          <a:rPr lang="en-US" altLang="zh-CN" b="0" i="1" kern="100" spc="75" smtClean="0">
                            <a:effectLst/>
                            <a:latin typeface="Cambria Math" panose="02040503050406030204" pitchFamily="18" charset="0"/>
                            <a:cs typeface="Times New Roman" panose="02020603050405020304" pitchFamily="18" charset="0"/>
                          </a:rPr>
                          <m:t>𝑅</m:t>
                        </m:r>
                        <m:r>
                          <a:rPr lang="en-US" altLang="zh-CN" b="0" i="1" kern="100" spc="75" smtClean="0">
                            <a:effectLst/>
                            <a:latin typeface="Cambria Math" panose="02040503050406030204" pitchFamily="18" charset="0"/>
                            <a:cs typeface="Times New Roman" panose="02020603050405020304" pitchFamily="18" charset="0"/>
                          </a:rPr>
                          <m:t>,</m:t>
                        </m:r>
                        <m:r>
                          <a:rPr lang="en-US" altLang="zh-CN" b="0" i="1" kern="100" spc="75" smtClean="0">
                            <a:effectLst/>
                            <a:latin typeface="Cambria Math" panose="02040503050406030204" pitchFamily="18" charset="0"/>
                            <a:cs typeface="Times New Roman" panose="02020603050405020304" pitchFamily="18" charset="0"/>
                          </a:rPr>
                          <m:t>𝑋</m:t>
                        </m:r>
                      </m:sub>
                    </m:sSub>
                  </m:oMath>
                </a14:m>
                <a:r>
                  <a:rPr lang="zh-CN" altLang="en-US" dirty="0"/>
                  <a:t>组成，将图像</a:t>
                </a:r>
                <a:r>
                  <a:rPr lang="en-US" altLang="zh-CN" dirty="0"/>
                  <a:t>r</a:t>
                </a:r>
                <a:r>
                  <a:rPr lang="zh-CN" altLang="en-US" dirty="0"/>
                  <a:t>与</a:t>
                </a:r>
                <a:r>
                  <a:rPr lang="en-US" altLang="zh-CN" dirty="0"/>
                  <a:t>x</a:t>
                </a:r>
                <a:r>
                  <a:rPr lang="zh-CN" altLang="en-US" dirty="0"/>
                  <a:t>分别编码，到</a:t>
                </a:r>
                <a14:m>
                  <m:oMath xmlns:m="http://schemas.openxmlformats.org/officeDocument/2006/math">
                    <m:sSub>
                      <m:sSubPr>
                        <m:ctrlPr>
                          <a:rPr lang="en-US" altLang="zh-CN" b="0" i="1" kern="100" spc="75" smtClean="0">
                            <a:effectLst/>
                            <a:latin typeface="Cambria Math" panose="02040503050406030204" pitchFamily="18" charset="0"/>
                            <a:cs typeface="Times New Roman" panose="02020603050405020304" pitchFamily="18" charset="0"/>
                          </a:rPr>
                        </m:ctrlPr>
                      </m:sSubPr>
                      <m:e>
                        <m:r>
                          <a:rPr lang="en-US" altLang="zh-CN" b="0" i="1" kern="100" spc="75" smtClean="0">
                            <a:effectLst/>
                            <a:latin typeface="Cambria Math" panose="02040503050406030204" pitchFamily="18" charset="0"/>
                            <a:cs typeface="Times New Roman" panose="02020603050405020304" pitchFamily="18" charset="0"/>
                          </a:rPr>
                          <m:t>𝑍</m:t>
                        </m:r>
                      </m:e>
                      <m:sub>
                        <m:r>
                          <m:rPr>
                            <m:sty m:val="p"/>
                          </m:rPr>
                          <a:rPr lang="en-US" altLang="zh-CN" i="1" kern="100" spc="75">
                            <a:latin typeface="Cambria Math" panose="02040503050406030204" pitchFamily="18" charset="0"/>
                            <a:cs typeface="Times New Roman" panose="02020603050405020304" pitchFamily="18" charset="0"/>
                          </a:rPr>
                          <m:t>r</m:t>
                        </m:r>
                      </m:sub>
                    </m:sSub>
                  </m:oMath>
                </a14:m>
                <a:r>
                  <a:rPr lang="zh-CN" altLang="en-US" dirty="0"/>
                  <a:t>与</a:t>
                </a:r>
                <a14:m>
                  <m:oMath xmlns:m="http://schemas.openxmlformats.org/officeDocument/2006/math">
                    <m:sSub>
                      <m:sSubPr>
                        <m:ctrlPr>
                          <a:rPr lang="en-US" altLang="zh-CN" i="1" kern="100" spc="75">
                            <a:latin typeface="Cambria Math" panose="02040503050406030204" pitchFamily="18" charset="0"/>
                            <a:cs typeface="Times New Roman" panose="02020603050405020304" pitchFamily="18" charset="0"/>
                          </a:rPr>
                        </m:ctrlPr>
                      </m:sSubPr>
                      <m:e>
                        <m:r>
                          <a:rPr lang="en-US" altLang="zh-CN" i="1" kern="100" spc="75">
                            <a:latin typeface="Cambria Math" panose="02040503050406030204" pitchFamily="18" charset="0"/>
                            <a:cs typeface="Times New Roman" panose="02020603050405020304" pitchFamily="18" charset="0"/>
                          </a:rPr>
                          <m:t>𝑍</m:t>
                        </m:r>
                      </m:e>
                      <m:sub>
                        <m:r>
                          <m:rPr>
                            <m:sty m:val="p"/>
                          </m:rPr>
                          <a:rPr lang="en-US" altLang="zh-CN" i="1" kern="100" spc="75">
                            <a:latin typeface="Cambria Math" panose="02040503050406030204" pitchFamily="18" charset="0"/>
                            <a:cs typeface="Times New Roman" panose="02020603050405020304" pitchFamily="18" charset="0"/>
                          </a:rPr>
                          <m:t>x</m:t>
                        </m:r>
                      </m:sub>
                    </m:sSub>
                    <m:r>
                      <a:rPr lang="zh-CN" altLang="en-US" i="1" kern="100" spc="75">
                        <a:latin typeface="Cambria Math" panose="02040503050406030204" pitchFamily="18" charset="0"/>
                        <a:cs typeface="Times New Roman" panose="02020603050405020304" pitchFamily="18" charset="0"/>
                      </a:rPr>
                      <m:t>，</m:t>
                    </m:r>
                  </m:oMath>
                </a14:m>
                <a:r>
                  <a:rPr lang="zh-CN" altLang="en-US" dirty="0"/>
                  <a:t>再重新恢复，并且使潜在编码符合高斯分布。当输入为</a:t>
                </a:r>
                <a:r>
                  <a:rPr lang="en-US" altLang="zh-CN" dirty="0"/>
                  <a:t>r</a:t>
                </a:r>
                <a:r>
                  <a:rPr lang="zh-CN" altLang="en-US" dirty="0"/>
                  <a:t>时，目标函数表达式如下：</a:t>
                </a:r>
              </a:p>
            </p:txBody>
          </p:sp>
        </mc:Choice>
        <mc:Fallback xmlns="">
          <p:sp>
            <p:nvSpPr>
              <p:cNvPr id="7" name="文本框 6">
                <a:extLst>
                  <a:ext uri="{FF2B5EF4-FFF2-40B4-BE49-F238E27FC236}">
                    <a16:creationId xmlns:a16="http://schemas.microsoft.com/office/drawing/2014/main" id="{3896A427-D708-4919-8025-6ABCD67D4B8C}"/>
                  </a:ext>
                </a:extLst>
              </p:cNvPr>
              <p:cNvSpPr txBox="1">
                <a:spLocks noRot="1" noChangeAspect="1" noMove="1" noResize="1" noEditPoints="1" noAdjustHandles="1" noChangeArrowheads="1" noChangeShapeType="1" noTextEdit="1"/>
              </p:cNvSpPr>
              <p:nvPr/>
            </p:nvSpPr>
            <p:spPr>
              <a:xfrm>
                <a:off x="6708807" y="1996340"/>
                <a:ext cx="4263993" cy="1497461"/>
              </a:xfrm>
              <a:prstGeom prst="rect">
                <a:avLst/>
              </a:prstGeom>
              <a:blipFill>
                <a:blip r:embed="rId3"/>
                <a:stretch>
                  <a:fillRect l="-1288" t="-1626" b="-5285"/>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6F3F4126-4288-4809-80CC-3934DE26504A}"/>
              </a:ext>
            </a:extLst>
          </p:cNvPr>
          <p:cNvSpPr txBox="1"/>
          <p:nvPr/>
        </p:nvSpPr>
        <p:spPr>
          <a:xfrm>
            <a:off x="916066" y="3734602"/>
            <a:ext cx="4437247" cy="646331"/>
          </a:xfrm>
          <a:prstGeom prst="rect">
            <a:avLst/>
          </a:prstGeom>
          <a:noFill/>
        </p:spPr>
        <p:txBody>
          <a:bodyPr wrap="square" rtlCol="0">
            <a:spAutoFit/>
          </a:bodyPr>
          <a:lstStyle/>
          <a:p>
            <a:r>
              <a:rPr lang="zh-CN" altLang="en-US" dirty="0"/>
              <a:t>目标函数：</a:t>
            </a:r>
            <a:endParaRPr lang="en-US" altLang="zh-CN" dirty="0"/>
          </a:p>
          <a:p>
            <a:endParaRPr lang="zh-CN" altLang="en-US" dirty="0"/>
          </a:p>
        </p:txBody>
      </p:sp>
      <p:pic>
        <p:nvPicPr>
          <p:cNvPr id="10" name="图片 9" descr="文本, 信件&#10;&#10;描述已自动生成">
            <a:extLst>
              <a:ext uri="{FF2B5EF4-FFF2-40B4-BE49-F238E27FC236}">
                <a16:creationId xmlns:a16="http://schemas.microsoft.com/office/drawing/2014/main" id="{2377376F-190D-4BF5-B83B-50817802B7CE}"/>
              </a:ext>
            </a:extLst>
          </p:cNvPr>
          <p:cNvPicPr>
            <a:picLocks noChangeAspect="1"/>
          </p:cNvPicPr>
          <p:nvPr/>
        </p:nvPicPr>
        <p:blipFill>
          <a:blip r:embed="rId4"/>
          <a:stretch>
            <a:fillRect/>
          </a:stretch>
        </p:blipFill>
        <p:spPr>
          <a:xfrm>
            <a:off x="2825015" y="3736040"/>
            <a:ext cx="5457575" cy="1127975"/>
          </a:xfrm>
          <a:prstGeom prst="rect">
            <a:avLst/>
          </a:prstGeom>
        </p:spPr>
      </p:pic>
      <p:sp>
        <p:nvSpPr>
          <p:cNvPr id="11" name="文本框 10">
            <a:extLst>
              <a:ext uri="{FF2B5EF4-FFF2-40B4-BE49-F238E27FC236}">
                <a16:creationId xmlns:a16="http://schemas.microsoft.com/office/drawing/2014/main" id="{E3EE57A8-1D3D-4FB3-A103-939F7C4628B3}"/>
              </a:ext>
            </a:extLst>
          </p:cNvPr>
          <p:cNvSpPr txBox="1"/>
          <p:nvPr/>
        </p:nvSpPr>
        <p:spPr>
          <a:xfrm>
            <a:off x="1108910" y="4948822"/>
            <a:ext cx="9974179" cy="1815882"/>
          </a:xfrm>
          <a:prstGeom prst="rect">
            <a:avLst/>
          </a:prstGeom>
          <a:noFill/>
        </p:spPr>
        <p:txBody>
          <a:bodyPr wrap="square" rtlCol="0">
            <a:spAutoFit/>
          </a:bodyPr>
          <a:lstStyle/>
          <a:p>
            <a:r>
              <a:rPr lang="zh-CN" altLang="en-US" sz="1900" dirty="0"/>
              <a:t>第一项是</a:t>
            </a:r>
            <a:r>
              <a:rPr lang="en-US" altLang="zh-CN" sz="1900" dirty="0"/>
              <a:t>VAE </a:t>
            </a:r>
            <a:r>
              <a:rPr lang="zh-CN" altLang="en-US" sz="1900" dirty="0"/>
              <a:t>训练时使用到的</a:t>
            </a:r>
            <a:r>
              <a:rPr lang="zh-CN" altLang="en-US" sz="1900" dirty="0">
                <a:solidFill>
                  <a:srgbClr val="FF0000"/>
                </a:solidFill>
              </a:rPr>
              <a:t>约束项</a:t>
            </a:r>
            <a:r>
              <a:rPr lang="zh-CN" altLang="en-US" sz="1900" dirty="0"/>
              <a:t>，用</a:t>
            </a:r>
            <a:r>
              <a:rPr lang="en-US" altLang="zh-CN" sz="1900" dirty="0"/>
              <a:t>KL</a:t>
            </a:r>
            <a:r>
              <a:rPr lang="zh-CN" altLang="en-US" sz="1900" dirty="0"/>
              <a:t>散度约束潜在编码的分布接近</a:t>
            </a:r>
            <a:r>
              <a:rPr lang="zh-CN" altLang="en-US" sz="1900" dirty="0">
                <a:solidFill>
                  <a:srgbClr val="FF0000"/>
                </a:solidFill>
              </a:rPr>
              <a:t>高斯分布；</a:t>
            </a:r>
            <a:endParaRPr lang="en-US" altLang="zh-CN" sz="1900" dirty="0">
              <a:solidFill>
                <a:srgbClr val="FF0000"/>
              </a:solidFill>
            </a:endParaRPr>
          </a:p>
          <a:p>
            <a:r>
              <a:rPr lang="zh-CN" altLang="en-US" sz="1900" dirty="0"/>
              <a:t>第二项表示通过</a:t>
            </a:r>
            <a:r>
              <a:rPr lang="en-US" altLang="zh-CN" sz="1900" dirty="0"/>
              <a:t>VAE </a:t>
            </a:r>
            <a:r>
              <a:rPr lang="zh-CN" altLang="en-US" sz="1900" dirty="0"/>
              <a:t>编码恢复结果与输入数据</a:t>
            </a:r>
            <a:r>
              <a:rPr lang="en-US" altLang="zh-CN" sz="1900" dirty="0"/>
              <a:t>r</a:t>
            </a:r>
            <a:r>
              <a:rPr lang="zh-CN" altLang="en-US" sz="1900" dirty="0"/>
              <a:t>之间的</a:t>
            </a:r>
            <a:r>
              <a:rPr lang="en-US" altLang="zh-CN" sz="1900" dirty="0">
                <a:solidFill>
                  <a:srgbClr val="FF0000"/>
                </a:solidFill>
              </a:rPr>
              <a:t>l1 loss</a:t>
            </a:r>
            <a:r>
              <a:rPr lang="zh-CN" altLang="en-US" sz="1900" dirty="0">
                <a:solidFill>
                  <a:srgbClr val="FF0000"/>
                </a:solidFill>
              </a:rPr>
              <a:t>；</a:t>
            </a:r>
            <a:endParaRPr lang="en-US" altLang="zh-CN" sz="1900" dirty="0">
              <a:solidFill>
                <a:srgbClr val="FF0000"/>
              </a:solidFill>
            </a:endParaRPr>
          </a:p>
          <a:p>
            <a:r>
              <a:rPr lang="zh-CN" altLang="en-US" sz="1900" dirty="0"/>
              <a:t>第三项是一个</a:t>
            </a:r>
            <a:r>
              <a:rPr lang="en-US" altLang="zh-CN" sz="1900" dirty="0">
                <a:solidFill>
                  <a:srgbClr val="FF0000"/>
                </a:solidFill>
              </a:rPr>
              <a:t>LSGAN loss</a:t>
            </a:r>
            <a:r>
              <a:rPr lang="zh-CN" altLang="en-US" sz="1900" dirty="0"/>
              <a:t>，</a:t>
            </a:r>
            <a:r>
              <a:rPr lang="en-US" altLang="zh-CN" sz="1900" dirty="0"/>
              <a:t>VAE </a:t>
            </a:r>
            <a:r>
              <a:rPr lang="zh-CN" altLang="en-US" sz="1900" dirty="0"/>
              <a:t>生成结果往往过于平滑，而</a:t>
            </a:r>
            <a:r>
              <a:rPr lang="en-US" altLang="zh-CN" sz="1900" dirty="0"/>
              <a:t>GAN</a:t>
            </a:r>
            <a:r>
              <a:rPr lang="zh-CN" altLang="en-US" sz="1900" dirty="0"/>
              <a:t>的生成结果的高频细节更加丰富，所以引入一个</a:t>
            </a:r>
            <a:r>
              <a:rPr lang="en-US" altLang="zh-CN" sz="1900" dirty="0"/>
              <a:t>GAN loss</a:t>
            </a:r>
            <a:r>
              <a:rPr lang="zh-CN" altLang="en-US" sz="1900" dirty="0"/>
              <a:t>。</a:t>
            </a:r>
            <a:endParaRPr lang="en-US" altLang="zh-CN" sz="1900" dirty="0"/>
          </a:p>
          <a:p>
            <a:r>
              <a:rPr lang="zh-CN" altLang="en-US" dirty="0">
                <a:solidFill>
                  <a:srgbClr val="FF0000"/>
                </a:solidFill>
              </a:rPr>
              <a:t>输入</a:t>
            </a:r>
            <a:r>
              <a:rPr lang="en-US" altLang="zh-CN" dirty="0">
                <a:solidFill>
                  <a:srgbClr val="FF0000"/>
                </a:solidFill>
              </a:rPr>
              <a:t>x</a:t>
            </a:r>
            <a:r>
              <a:rPr lang="zh-CN" altLang="en-US" dirty="0">
                <a:solidFill>
                  <a:srgbClr val="FF0000"/>
                </a:solidFill>
              </a:rPr>
              <a:t>时仍然用同样的</a:t>
            </a:r>
            <a:r>
              <a:rPr lang="en-US" altLang="zh-CN" dirty="0">
                <a:solidFill>
                  <a:srgbClr val="FF0000"/>
                </a:solidFill>
              </a:rPr>
              <a:t>loss</a:t>
            </a:r>
            <a:r>
              <a:rPr lang="zh-CN" altLang="en-US" dirty="0">
                <a:solidFill>
                  <a:srgbClr val="FF0000"/>
                </a:solidFill>
              </a:rPr>
              <a:t>进行训练</a:t>
            </a:r>
            <a:r>
              <a:rPr lang="zh-CN" altLang="en-US" dirty="0"/>
              <a:t>。</a:t>
            </a:r>
            <a:br>
              <a:rPr lang="zh-CN" altLang="en-US" dirty="0"/>
            </a:br>
            <a:endParaRPr lang="zh-CN" altLang="en-US" dirty="0"/>
          </a:p>
        </p:txBody>
      </p:sp>
    </p:spTree>
    <p:extLst>
      <p:ext uri="{BB962C8B-B14F-4D97-AF65-F5344CB8AC3E}">
        <p14:creationId xmlns:p14="http://schemas.microsoft.com/office/powerpoint/2010/main" val="944474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8F59-15BF-4C49-9C01-B31460D75326}"/>
              </a:ext>
            </a:extLst>
          </p:cNvPr>
          <p:cNvSpPr>
            <a:spLocks noGrp="1"/>
          </p:cNvSpPr>
          <p:nvPr>
            <p:ph type="title"/>
          </p:nvPr>
        </p:nvSpPr>
        <p:spPr/>
        <p:txBody>
          <a:bodyPr/>
          <a:lstStyle/>
          <a:p>
            <a:r>
              <a:rPr kumimoji="1" lang="zh-CN" altLang="en-US" dirty="0">
                <a:solidFill>
                  <a:schemeClr val="tx1"/>
                </a:solidFill>
                <a:latin typeface="Microsoft YaHei" panose="020B0503020204020204" pitchFamily="34" charset="-122"/>
                <a:ea typeface="Microsoft YaHei" panose="020B0503020204020204" pitchFamily="34" charset="-122"/>
              </a:rPr>
              <a:t>潜在空间转换恢复</a:t>
            </a:r>
            <a:endParaRPr kumimoji="1" lang="zh-CN" altLang="en-US" sz="2400" b="1" dirty="0">
              <a:solidFill>
                <a:schemeClr val="tx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138CCE6C-B014-4D4F-8350-40F1ADC59679}"/>
              </a:ext>
            </a:extLst>
          </p:cNvPr>
          <p:cNvSpPr txBox="1"/>
          <p:nvPr/>
        </p:nvSpPr>
        <p:spPr>
          <a:xfrm>
            <a:off x="802772" y="1232617"/>
            <a:ext cx="3677788" cy="400110"/>
          </a:xfrm>
          <a:prstGeom prst="rect">
            <a:avLst/>
          </a:prstGeom>
          <a:noFill/>
        </p:spPr>
        <p:txBody>
          <a:bodyPr wrap="square" rtlCol="0">
            <a:spAutoFit/>
          </a:bodyPr>
          <a:lstStyle/>
          <a:p>
            <a:r>
              <a:rPr lang="en-US" altLang="zh-CN" sz="2000" b="1" kern="100" spc="75" dirty="0">
                <a:effectLst/>
                <a:latin typeface="+mn-ea"/>
                <a:cs typeface="Times New Roman" panose="02020603050405020304" pitchFamily="18" charset="0"/>
              </a:rPr>
              <a:t>VAE</a:t>
            </a:r>
            <a:r>
              <a:rPr lang="zh-CN" altLang="en-US" sz="2000" b="1" kern="100" spc="75" dirty="0">
                <a:effectLst/>
                <a:latin typeface="+mn-ea"/>
                <a:cs typeface="Times New Roman" panose="02020603050405020304" pitchFamily="18" charset="0"/>
              </a:rPr>
              <a:t>潜在空间中的域对齐</a:t>
            </a:r>
            <a:endParaRPr lang="zh-CN" altLang="en-US" sz="2000" b="1" dirty="0"/>
          </a:p>
        </p:txBody>
      </p:sp>
      <p:sp>
        <p:nvSpPr>
          <p:cNvPr id="6" name="箭头: 右 5">
            <a:extLst>
              <a:ext uri="{FF2B5EF4-FFF2-40B4-BE49-F238E27FC236}">
                <a16:creationId xmlns:a16="http://schemas.microsoft.com/office/drawing/2014/main" id="{1B050141-2CBB-4692-9BB3-758AB281EC6F}"/>
              </a:ext>
            </a:extLst>
          </p:cNvPr>
          <p:cNvSpPr/>
          <p:nvPr/>
        </p:nvSpPr>
        <p:spPr>
          <a:xfrm flipV="1">
            <a:off x="6148740" y="3257604"/>
            <a:ext cx="90798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425AD144-5980-4FAE-9580-8D41717D90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247" b="3552"/>
          <a:stretch/>
        </p:blipFill>
        <p:spPr>
          <a:xfrm>
            <a:off x="314960" y="2751908"/>
            <a:ext cx="5274310" cy="1380724"/>
          </a:xfrm>
          <a:prstGeom prst="rect">
            <a:avLst/>
          </a:prstGeom>
          <a:noFill/>
          <a:ln>
            <a:noFill/>
          </a:ln>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0D32FD8-7699-4C02-BDC4-518979F0AEAB}"/>
                  </a:ext>
                </a:extLst>
              </p:cNvPr>
              <p:cNvSpPr txBox="1"/>
              <p:nvPr/>
            </p:nvSpPr>
            <p:spPr>
              <a:xfrm>
                <a:off x="7717857" y="2897109"/>
                <a:ext cx="2540000" cy="646331"/>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𝑉𝐴𝐸</m:t>
                        </m:r>
                      </m:e>
                      <m:sub>
                        <m:r>
                          <a:rPr lang="en-US" altLang="zh-CN" b="0" i="1" smtClean="0">
                            <a:latin typeface="Cambria Math" panose="02040503050406030204" pitchFamily="18" charset="0"/>
                          </a:rPr>
                          <m:t>2</m:t>
                        </m:r>
                      </m:sub>
                    </m:sSub>
                  </m:oMath>
                </a14:m>
                <a:r>
                  <a:rPr lang="zh-CN" altLang="en-US" dirty="0"/>
                  <a:t>用于训练</a:t>
                </a:r>
                <a:r>
                  <a:rPr lang="en-US" altLang="zh-CN" dirty="0"/>
                  <a:t>y</a:t>
                </a:r>
                <a:r>
                  <a:rPr lang="zh-CN" altLang="en-US" dirty="0"/>
                  <a:t>，也使用同样的</a:t>
                </a:r>
                <a:r>
                  <a:rPr lang="en-US" altLang="zh-CN" dirty="0"/>
                  <a:t>loss</a:t>
                </a:r>
                <a:r>
                  <a:rPr lang="zh-CN" altLang="en-US" dirty="0"/>
                  <a:t>进行约束。</a:t>
                </a:r>
              </a:p>
            </p:txBody>
          </p:sp>
        </mc:Choice>
        <mc:Fallback xmlns="">
          <p:sp>
            <p:nvSpPr>
              <p:cNvPr id="3" name="文本框 2">
                <a:extLst>
                  <a:ext uri="{FF2B5EF4-FFF2-40B4-BE49-F238E27FC236}">
                    <a16:creationId xmlns:a16="http://schemas.microsoft.com/office/drawing/2014/main" id="{D0D32FD8-7699-4C02-BDC4-518979F0AEAB}"/>
                  </a:ext>
                </a:extLst>
              </p:cNvPr>
              <p:cNvSpPr txBox="1">
                <a:spLocks noRot="1" noChangeAspect="1" noMove="1" noResize="1" noEditPoints="1" noAdjustHandles="1" noChangeArrowheads="1" noChangeShapeType="1" noTextEdit="1"/>
              </p:cNvSpPr>
              <p:nvPr/>
            </p:nvSpPr>
            <p:spPr>
              <a:xfrm>
                <a:off x="7717857" y="2897109"/>
                <a:ext cx="2540000" cy="646331"/>
              </a:xfrm>
              <a:prstGeom prst="rect">
                <a:avLst/>
              </a:prstGeom>
              <a:blipFill>
                <a:blip r:embed="rId3"/>
                <a:stretch>
                  <a:fillRect l="-1918" t="-4717" r="-6235"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36184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17139-F438-4BF7-94D0-337C76DB87DC}"/>
              </a:ext>
            </a:extLst>
          </p:cNvPr>
          <p:cNvSpPr>
            <a:spLocks noGrp="1"/>
          </p:cNvSpPr>
          <p:nvPr>
            <p:ph type="title"/>
          </p:nvPr>
        </p:nvSpPr>
        <p:spPr/>
        <p:txBody>
          <a:bodyPr/>
          <a:lstStyle/>
          <a:p>
            <a:r>
              <a:rPr kumimoji="1" lang="zh-CN" altLang="en-US" dirty="0">
                <a:solidFill>
                  <a:schemeClr val="tx1"/>
                </a:solidFill>
                <a:latin typeface="Microsoft YaHei" panose="020B0503020204020204" pitchFamily="34" charset="-122"/>
                <a:ea typeface="Microsoft YaHei" panose="020B0503020204020204" pitchFamily="34" charset="-122"/>
              </a:rPr>
              <a:t>潜在空间转换恢复</a:t>
            </a:r>
            <a:endParaRPr lang="zh-CN" altLang="en-US" dirty="0"/>
          </a:p>
        </p:txBody>
      </p:sp>
      <p:sp>
        <p:nvSpPr>
          <p:cNvPr id="4" name="文本框 3">
            <a:extLst>
              <a:ext uri="{FF2B5EF4-FFF2-40B4-BE49-F238E27FC236}">
                <a16:creationId xmlns:a16="http://schemas.microsoft.com/office/drawing/2014/main" id="{D552F811-2BD8-4B97-B101-6DB622A92899}"/>
              </a:ext>
            </a:extLst>
          </p:cNvPr>
          <p:cNvSpPr txBox="1"/>
          <p:nvPr/>
        </p:nvSpPr>
        <p:spPr>
          <a:xfrm>
            <a:off x="1412239" y="1097052"/>
            <a:ext cx="4189129" cy="677108"/>
          </a:xfrm>
          <a:prstGeom prst="rect">
            <a:avLst/>
          </a:prstGeom>
          <a:noFill/>
        </p:spPr>
        <p:txBody>
          <a:bodyPr wrap="square" rtlCol="0">
            <a:spAutoFit/>
          </a:bodyPr>
          <a:lstStyle/>
          <a:p>
            <a:r>
              <a:rPr lang="en-US" altLang="zh-CN" sz="2000" b="1" kern="100" spc="75" dirty="0">
                <a:effectLst/>
                <a:latin typeface="+mn-ea"/>
                <a:cs typeface="Times New Roman" panose="02020603050405020304" pitchFamily="18" charset="0"/>
              </a:rPr>
              <a:t>VAE</a:t>
            </a:r>
            <a:r>
              <a:rPr lang="zh-CN" altLang="en-US" sz="2000" b="1" kern="100" spc="75" dirty="0">
                <a:effectLst/>
                <a:latin typeface="+mn-ea"/>
                <a:cs typeface="Times New Roman" panose="02020603050405020304" pitchFamily="18" charset="0"/>
              </a:rPr>
              <a:t>潜在空间中的域对齐</a:t>
            </a:r>
            <a:endParaRPr lang="zh-CN" altLang="en-US" sz="2000" b="1" dirty="0"/>
          </a:p>
          <a:p>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8BDC73C-3475-43C9-8C69-C7BDDCEEEF28}"/>
                  </a:ext>
                </a:extLst>
              </p:cNvPr>
              <p:cNvSpPr txBox="1"/>
              <p:nvPr/>
            </p:nvSpPr>
            <p:spPr>
              <a:xfrm>
                <a:off x="1366251" y="1789162"/>
                <a:ext cx="8826366" cy="984885"/>
              </a:xfrm>
              <a:prstGeom prst="rect">
                <a:avLst/>
              </a:prstGeom>
              <a:noFill/>
            </p:spPr>
            <p:txBody>
              <a:bodyPr wrap="square" rtlCol="0">
                <a:spAutoFit/>
              </a:bodyPr>
              <a:lstStyle/>
              <a:p>
                <a:r>
                  <a:rPr lang="zh-CN" altLang="en-US" sz="2000" dirty="0"/>
                  <a:t>因为</a:t>
                </a:r>
                <a:r>
                  <a:rPr lang="en-US" altLang="zh-CN" sz="2000" dirty="0"/>
                  <a:t>r</a:t>
                </a:r>
                <a:r>
                  <a:rPr lang="zh-CN" altLang="en-US" sz="2000" dirty="0"/>
                  <a:t>与</a:t>
                </a:r>
                <a:r>
                  <a:rPr lang="en-US" altLang="zh-CN" sz="2000" dirty="0"/>
                  <a:t>x </a:t>
                </a:r>
                <a:r>
                  <a:rPr lang="zh-CN" altLang="en-US" sz="2000" dirty="0"/>
                  <a:t>共用一个</a:t>
                </a:r>
                <a:r>
                  <a:rPr lang="en-US" altLang="zh-CN" sz="2000" dirty="0"/>
                  <a:t>VAE </a:t>
                </a:r>
                <a:r>
                  <a:rPr lang="zh-CN" altLang="en-US" sz="2000" dirty="0"/>
                  <a:t>，两者的潜在空间非常靠近，为了</a:t>
                </a:r>
                <a:r>
                  <a:rPr lang="zh-CN" altLang="en-US" sz="2000" dirty="0">
                    <a:solidFill>
                      <a:srgbClr val="FF0000"/>
                    </a:solidFill>
                  </a:rPr>
                  <a:t>更进一步拉近 </a:t>
                </a:r>
                <a14:m>
                  <m:oMath xmlns:m="http://schemas.openxmlformats.org/officeDocument/2006/math">
                    <m:sSub>
                      <m:sSubPr>
                        <m:ctrlPr>
                          <a:rPr lang="en-US" altLang="zh-CN" sz="2000" b="0" i="1" kern="100" spc="75" smtClean="0">
                            <a:solidFill>
                              <a:srgbClr val="FF0000"/>
                            </a:solidFill>
                            <a:effectLst/>
                            <a:latin typeface="Cambria Math" panose="02040503050406030204" pitchFamily="18" charset="0"/>
                            <a:cs typeface="Times New Roman" panose="02020603050405020304" pitchFamily="18" charset="0"/>
                          </a:rPr>
                        </m:ctrlPr>
                      </m:sSubPr>
                      <m:e>
                        <m:r>
                          <a:rPr lang="en-US" altLang="zh-CN" sz="2000" b="0" i="1" kern="100" spc="75" smtClean="0">
                            <a:solidFill>
                              <a:srgbClr val="FF0000"/>
                            </a:solidFill>
                            <a:effectLst/>
                            <a:latin typeface="Cambria Math" panose="02040503050406030204" pitchFamily="18" charset="0"/>
                            <a:cs typeface="Times New Roman" panose="02020603050405020304" pitchFamily="18" charset="0"/>
                          </a:rPr>
                          <m:t>𝑍</m:t>
                        </m:r>
                      </m:e>
                      <m:sub>
                        <m:r>
                          <m:rPr>
                            <m:sty m:val="p"/>
                          </m:rPr>
                          <a:rPr lang="en-US" altLang="zh-CN" sz="2000" i="1" kern="100" spc="75">
                            <a:solidFill>
                              <a:srgbClr val="FF0000"/>
                            </a:solidFill>
                            <a:latin typeface="Cambria Math" panose="02040503050406030204" pitchFamily="18" charset="0"/>
                            <a:cs typeface="Times New Roman" panose="02020603050405020304" pitchFamily="18" charset="0"/>
                          </a:rPr>
                          <m:t>r</m:t>
                        </m:r>
                      </m:sub>
                    </m:sSub>
                  </m:oMath>
                </a14:m>
                <a:r>
                  <a:rPr lang="zh-CN" altLang="en-US" sz="2000" dirty="0">
                    <a:solidFill>
                      <a:srgbClr val="FF0000"/>
                    </a:solidFill>
                  </a:rPr>
                  <a:t>与</a:t>
                </a:r>
                <a14:m>
                  <m:oMath xmlns:m="http://schemas.openxmlformats.org/officeDocument/2006/math">
                    <m:sSub>
                      <m:sSubPr>
                        <m:ctrlPr>
                          <a:rPr lang="en-US" altLang="zh-CN" sz="2000" i="1" kern="100" spc="75">
                            <a:solidFill>
                              <a:srgbClr val="FF0000"/>
                            </a:solidFill>
                            <a:latin typeface="Cambria Math" panose="02040503050406030204" pitchFamily="18" charset="0"/>
                            <a:cs typeface="Times New Roman" panose="02020603050405020304" pitchFamily="18" charset="0"/>
                          </a:rPr>
                        </m:ctrlPr>
                      </m:sSubPr>
                      <m:e>
                        <m:r>
                          <a:rPr lang="en-US" altLang="zh-CN" sz="2000" i="1" kern="100" spc="75">
                            <a:solidFill>
                              <a:srgbClr val="FF0000"/>
                            </a:solidFill>
                            <a:latin typeface="Cambria Math" panose="02040503050406030204" pitchFamily="18" charset="0"/>
                            <a:cs typeface="Times New Roman" panose="02020603050405020304" pitchFamily="18" charset="0"/>
                          </a:rPr>
                          <m:t>𝑍</m:t>
                        </m:r>
                      </m:e>
                      <m:sub>
                        <m:r>
                          <m:rPr>
                            <m:sty m:val="p"/>
                          </m:rPr>
                          <a:rPr lang="en-US" altLang="zh-CN" sz="2000" i="1" kern="100" spc="75">
                            <a:solidFill>
                              <a:srgbClr val="FF0000"/>
                            </a:solidFill>
                            <a:latin typeface="Cambria Math" panose="02040503050406030204" pitchFamily="18" charset="0"/>
                            <a:cs typeface="Times New Roman" panose="02020603050405020304" pitchFamily="18" charset="0"/>
                          </a:rPr>
                          <m:t>x</m:t>
                        </m:r>
                      </m:sub>
                    </m:sSub>
                    <m:r>
                      <a:rPr lang="zh-CN" altLang="en-US" sz="2000" i="1" kern="100" spc="75">
                        <a:latin typeface="Cambria Math" panose="02040503050406030204" pitchFamily="18" charset="0"/>
                        <a:cs typeface="Times New Roman" panose="02020603050405020304" pitchFamily="18" charset="0"/>
                      </a:rPr>
                      <m:t>，</m:t>
                    </m:r>
                  </m:oMath>
                </a14:m>
                <a:r>
                  <a:rPr lang="zh-CN" altLang="en-US" sz="2000" dirty="0"/>
                  <a:t>使用一个</a:t>
                </a:r>
                <a:r>
                  <a:rPr lang="zh-CN" altLang="en-US" sz="2000" dirty="0">
                    <a:solidFill>
                      <a:srgbClr val="FF0000"/>
                    </a:solidFill>
                  </a:rPr>
                  <a:t>判别器</a:t>
                </a:r>
                <a:r>
                  <a:rPr lang="zh-CN" altLang="en-US" sz="2000" dirty="0"/>
                  <a:t>用来区分两个潜在编码。</a:t>
                </a:r>
                <a:br>
                  <a:rPr lang="zh-CN" altLang="en-US" dirty="0"/>
                </a:br>
                <a:endParaRPr lang="zh-CN" altLang="en-US" dirty="0"/>
              </a:p>
            </p:txBody>
          </p:sp>
        </mc:Choice>
        <mc:Fallback xmlns="">
          <p:sp>
            <p:nvSpPr>
              <p:cNvPr id="5" name="文本框 4">
                <a:extLst>
                  <a:ext uri="{FF2B5EF4-FFF2-40B4-BE49-F238E27FC236}">
                    <a16:creationId xmlns:a16="http://schemas.microsoft.com/office/drawing/2014/main" id="{38BDC73C-3475-43C9-8C69-C7BDDCEEEF28}"/>
                  </a:ext>
                </a:extLst>
              </p:cNvPr>
              <p:cNvSpPr txBox="1">
                <a:spLocks noRot="1" noChangeAspect="1" noMove="1" noResize="1" noEditPoints="1" noAdjustHandles="1" noChangeArrowheads="1" noChangeShapeType="1" noTextEdit="1"/>
              </p:cNvSpPr>
              <p:nvPr/>
            </p:nvSpPr>
            <p:spPr>
              <a:xfrm>
                <a:off x="1366251" y="1789162"/>
                <a:ext cx="8826366" cy="984885"/>
              </a:xfrm>
              <a:prstGeom prst="rect">
                <a:avLst/>
              </a:prstGeom>
              <a:blipFill>
                <a:blip r:embed="rId2"/>
                <a:stretch>
                  <a:fillRect l="-691" t="-3086"/>
                </a:stretch>
              </a:blipFill>
            </p:spPr>
            <p:txBody>
              <a:bodyPr/>
              <a:lstStyle/>
              <a:p>
                <a:r>
                  <a:rPr lang="zh-CN" altLang="en-US">
                    <a:noFill/>
                  </a:rPr>
                  <a:t> </a:t>
                </a:r>
              </a:p>
            </p:txBody>
          </p:sp>
        </mc:Fallback>
      </mc:AlternateContent>
      <p:pic>
        <p:nvPicPr>
          <p:cNvPr id="7" name="图片 6" descr="文本, 信件&#10;&#10;描述已自动生成">
            <a:extLst>
              <a:ext uri="{FF2B5EF4-FFF2-40B4-BE49-F238E27FC236}">
                <a16:creationId xmlns:a16="http://schemas.microsoft.com/office/drawing/2014/main" id="{488D28B7-FC34-49A2-B465-DE00F1CEC2D5}"/>
              </a:ext>
            </a:extLst>
          </p:cNvPr>
          <p:cNvPicPr>
            <a:picLocks noChangeAspect="1"/>
          </p:cNvPicPr>
          <p:nvPr/>
        </p:nvPicPr>
        <p:blipFill>
          <a:blip r:embed="rId3"/>
          <a:stretch>
            <a:fillRect/>
          </a:stretch>
        </p:blipFill>
        <p:spPr>
          <a:xfrm>
            <a:off x="2781701" y="2799209"/>
            <a:ext cx="6335079" cy="135518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A29DBE1-FF83-4B79-8D51-035EA297E085}"/>
                  </a:ext>
                </a:extLst>
              </p:cNvPr>
              <p:cNvSpPr txBox="1"/>
              <p:nvPr/>
            </p:nvSpPr>
            <p:spPr>
              <a:xfrm>
                <a:off x="1412239" y="4346502"/>
                <a:ext cx="9641841" cy="677430"/>
              </a:xfrm>
              <a:prstGeom prst="rect">
                <a:avLst/>
              </a:prstGeom>
              <a:noFill/>
            </p:spPr>
            <p:txBody>
              <a:bodyPr wrap="square" rtlCol="0">
                <a:spAutoFit/>
              </a:bodyPr>
              <a:lstStyle/>
              <a:p>
                <a:r>
                  <a:rPr lang="zh-CN" altLang="en-US" sz="2000" dirty="0"/>
                  <a:t>理论上，这个</a:t>
                </a:r>
                <a:r>
                  <a:rPr lang="en-US" altLang="zh-CN" sz="2000" dirty="0"/>
                  <a:t>GAN loss</a:t>
                </a:r>
                <a:r>
                  <a:rPr lang="zh-CN" altLang="en-US" sz="2000" dirty="0"/>
                  <a:t>的存在会使</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𝑍</m:t>
                        </m:r>
                      </m:e>
                      <m:sub>
                        <m:r>
                          <m:rPr>
                            <m:sty m:val="p"/>
                          </m:rPr>
                          <a:rPr lang="en-US" altLang="zh-CN" sz="2000" i="1">
                            <a:latin typeface="Cambria Math" panose="02040503050406030204" pitchFamily="18" charset="0"/>
                          </a:rPr>
                          <m:t>r</m:t>
                        </m:r>
                      </m:sub>
                    </m:sSub>
                    <m:r>
                      <a:rPr lang="zh-CN" altLang="en-US" sz="2000" i="1">
                        <a:latin typeface="Cambria Math" panose="02040503050406030204" pitchFamily="18" charset="0"/>
                      </a:rPr>
                      <m:t>与</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𝑍</m:t>
                        </m:r>
                      </m:e>
                      <m:sub>
                        <m:r>
                          <m:rPr>
                            <m:sty m:val="p"/>
                          </m:rPr>
                          <a:rPr lang="en-US" altLang="zh-CN" sz="2000" i="1">
                            <a:latin typeface="Cambria Math" panose="02040503050406030204" pitchFamily="18" charset="0"/>
                          </a:rPr>
                          <m:t>x</m:t>
                        </m:r>
                      </m:sub>
                    </m:sSub>
                  </m:oMath>
                </a14:m>
                <a:r>
                  <a:rPr lang="zh-CN" altLang="en-US" sz="2000" dirty="0"/>
                  <a:t>的分布更加一致，那么</a:t>
                </a:r>
                <a:r>
                  <a:rPr lang="en-US" altLang="zh-CN" sz="2000" dirty="0"/>
                  <a:t>VAE1</a:t>
                </a:r>
                <a:r>
                  <a:rPr lang="zh-CN" altLang="en-US" sz="2000" dirty="0"/>
                  <a:t>总的</a:t>
                </a:r>
                <a:r>
                  <a:rPr lang="en-US" altLang="zh-CN" sz="2000" dirty="0"/>
                  <a:t>loss</a:t>
                </a:r>
                <a:r>
                  <a:rPr lang="zh-CN" altLang="en-US" sz="2000" dirty="0"/>
                  <a:t>就是：</a:t>
                </a:r>
                <a:endParaRPr lang="en-US" altLang="zh-CN" sz="2000" dirty="0"/>
              </a:p>
              <a:p>
                <a:endParaRPr lang="zh-CN" altLang="en-US" dirty="0"/>
              </a:p>
            </p:txBody>
          </p:sp>
        </mc:Choice>
        <mc:Fallback xmlns="">
          <p:sp>
            <p:nvSpPr>
              <p:cNvPr id="8" name="文本框 7">
                <a:extLst>
                  <a:ext uri="{FF2B5EF4-FFF2-40B4-BE49-F238E27FC236}">
                    <a16:creationId xmlns:a16="http://schemas.microsoft.com/office/drawing/2014/main" id="{1A29DBE1-FF83-4B79-8D51-035EA297E085}"/>
                  </a:ext>
                </a:extLst>
              </p:cNvPr>
              <p:cNvSpPr txBox="1">
                <a:spLocks noRot="1" noChangeAspect="1" noMove="1" noResize="1" noEditPoints="1" noAdjustHandles="1" noChangeArrowheads="1" noChangeShapeType="1" noTextEdit="1"/>
              </p:cNvSpPr>
              <p:nvPr/>
            </p:nvSpPr>
            <p:spPr>
              <a:xfrm>
                <a:off x="1412239" y="4346502"/>
                <a:ext cx="9641841" cy="677430"/>
              </a:xfrm>
              <a:prstGeom prst="rect">
                <a:avLst/>
              </a:prstGeom>
              <a:blipFill>
                <a:blip r:embed="rId4"/>
                <a:stretch>
                  <a:fillRect l="-696" t="-4505" r="-335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9086A64-B1A8-47A4-8E4E-A5AC8C41ABB8}"/>
              </a:ext>
            </a:extLst>
          </p:cNvPr>
          <p:cNvPicPr>
            <a:picLocks noChangeAspect="1"/>
          </p:cNvPicPr>
          <p:nvPr/>
        </p:nvPicPr>
        <p:blipFill>
          <a:blip r:embed="rId5"/>
          <a:stretch>
            <a:fillRect/>
          </a:stretch>
        </p:blipFill>
        <p:spPr>
          <a:xfrm>
            <a:off x="2289644" y="5023933"/>
            <a:ext cx="8032915" cy="879028"/>
          </a:xfrm>
          <a:prstGeom prst="rect">
            <a:avLst/>
          </a:prstGeom>
        </p:spPr>
      </p:pic>
    </p:spTree>
    <p:extLst>
      <p:ext uri="{BB962C8B-B14F-4D97-AF65-F5344CB8AC3E}">
        <p14:creationId xmlns:p14="http://schemas.microsoft.com/office/powerpoint/2010/main" val="1289356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B9DFA-07E4-4A3F-99F5-487BB5B77C5E}"/>
              </a:ext>
            </a:extLst>
          </p:cNvPr>
          <p:cNvSpPr>
            <a:spLocks noGrp="1"/>
          </p:cNvSpPr>
          <p:nvPr>
            <p:ph type="title"/>
          </p:nvPr>
        </p:nvSpPr>
        <p:spPr/>
        <p:txBody>
          <a:bodyPr/>
          <a:lstStyle/>
          <a:p>
            <a:r>
              <a:rPr lang="zh-CN" altLang="en-US" dirty="0"/>
              <a:t>潜在空间转换恢复</a:t>
            </a:r>
          </a:p>
        </p:txBody>
      </p:sp>
      <p:sp>
        <p:nvSpPr>
          <p:cNvPr id="3" name="文本框 2">
            <a:extLst>
              <a:ext uri="{FF2B5EF4-FFF2-40B4-BE49-F238E27FC236}">
                <a16:creationId xmlns:a16="http://schemas.microsoft.com/office/drawing/2014/main" id="{25B3F6D2-3A12-4ED1-9087-82511D55AD3A}"/>
              </a:ext>
            </a:extLst>
          </p:cNvPr>
          <p:cNvSpPr txBox="1"/>
          <p:nvPr/>
        </p:nvSpPr>
        <p:spPr>
          <a:xfrm>
            <a:off x="4918510" y="1068404"/>
            <a:ext cx="3012707" cy="400110"/>
          </a:xfrm>
          <a:prstGeom prst="rect">
            <a:avLst/>
          </a:prstGeom>
          <a:noFill/>
        </p:spPr>
        <p:txBody>
          <a:bodyPr wrap="square" rtlCol="0">
            <a:spAutoFit/>
          </a:bodyPr>
          <a:lstStyle/>
          <a:p>
            <a:r>
              <a:rPr lang="zh-CN" altLang="en-US" sz="2000" dirty="0"/>
              <a:t>潜映射恢复</a:t>
            </a:r>
          </a:p>
        </p:txBody>
      </p:sp>
      <p:pic>
        <p:nvPicPr>
          <p:cNvPr id="5" name="图片 4" descr="日程表&#10;&#10;描述已自动生成">
            <a:extLst>
              <a:ext uri="{FF2B5EF4-FFF2-40B4-BE49-F238E27FC236}">
                <a16:creationId xmlns:a16="http://schemas.microsoft.com/office/drawing/2014/main" id="{616C2CA3-1B18-478C-9C6C-D17F5D274B31}"/>
              </a:ext>
            </a:extLst>
          </p:cNvPr>
          <p:cNvPicPr>
            <a:picLocks noChangeAspect="1"/>
          </p:cNvPicPr>
          <p:nvPr/>
        </p:nvPicPr>
        <p:blipFill>
          <a:blip r:embed="rId2"/>
          <a:stretch>
            <a:fillRect/>
          </a:stretch>
        </p:blipFill>
        <p:spPr>
          <a:xfrm>
            <a:off x="1360092" y="1686166"/>
            <a:ext cx="3318248" cy="2294023"/>
          </a:xfrm>
          <a:prstGeom prst="rect">
            <a:avLst/>
          </a:prstGeom>
        </p:spPr>
      </p:pic>
      <p:sp>
        <p:nvSpPr>
          <p:cNvPr id="6" name="箭头: 右 5">
            <a:extLst>
              <a:ext uri="{FF2B5EF4-FFF2-40B4-BE49-F238E27FC236}">
                <a16:creationId xmlns:a16="http://schemas.microsoft.com/office/drawing/2014/main" id="{E0736CF3-7CB1-452A-8BCD-798091308708}"/>
              </a:ext>
            </a:extLst>
          </p:cNvPr>
          <p:cNvSpPr/>
          <p:nvPr/>
        </p:nvSpPr>
        <p:spPr>
          <a:xfrm>
            <a:off x="5154790" y="2613847"/>
            <a:ext cx="952901"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40B33A-1F11-4F3F-B9A1-3992C5843AAA}"/>
                  </a:ext>
                </a:extLst>
              </p:cNvPr>
              <p:cNvSpPr txBox="1"/>
              <p:nvPr/>
            </p:nvSpPr>
            <p:spPr>
              <a:xfrm>
                <a:off x="6702926" y="2052732"/>
                <a:ext cx="3883794" cy="2583849"/>
              </a:xfrm>
              <a:prstGeom prst="rect">
                <a:avLst/>
              </a:prstGeom>
              <a:noFill/>
            </p:spPr>
            <p:txBody>
              <a:bodyPr wrap="square" rtlCol="0">
                <a:spAutoFit/>
              </a:bodyPr>
              <a:lstStyle/>
              <a:p>
                <a:r>
                  <a:rPr lang="zh-CN" altLang="en-US" sz="2000" dirty="0"/>
                  <a:t>映射网络</a:t>
                </a:r>
                <a:r>
                  <a:rPr lang="el-GR" altLang="zh-CN" sz="2000" dirty="0"/>
                  <a:t>τ</a:t>
                </a:r>
                <a:r>
                  <a:rPr lang="zh-CN" altLang="en-US" sz="2000" dirty="0"/>
                  <a:t>：将</a:t>
                </a:r>
                <a14:m>
                  <m:oMath xmlns:m="http://schemas.openxmlformats.org/officeDocument/2006/math">
                    <m:sSub>
                      <m:sSubPr>
                        <m:ctrlPr>
                          <a:rPr lang="en-US" altLang="zh-CN" sz="2000" i="1" kern="100" spc="75" smtClean="0">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x</m:t>
                        </m:r>
                      </m:sub>
                    </m:sSub>
                  </m:oMath>
                </a14:m>
                <a:r>
                  <a:rPr lang="zh-CN" altLang="en-US" sz="2000" dirty="0"/>
                  <a:t>映射到</a:t>
                </a:r>
                <a14:m>
                  <m:oMath xmlns:m="http://schemas.openxmlformats.org/officeDocument/2006/math">
                    <m:sSub>
                      <m:sSubPr>
                        <m:ctrlPr>
                          <a:rPr lang="en-US" altLang="zh-CN" sz="2000" i="1" kern="100" spc="75">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y</m:t>
                        </m:r>
                      </m:sub>
                    </m:sSub>
                  </m:oMath>
                </a14:m>
                <a:endParaRPr lang="en-US" altLang="zh-CN" sz="2000" dirty="0"/>
              </a:p>
              <a:p>
                <a:endParaRPr lang="en-US" altLang="zh-CN" sz="2000" dirty="0"/>
              </a:p>
              <a:p>
                <a:r>
                  <a:rPr lang="zh-CN" altLang="en-US" sz="2000" dirty="0"/>
                  <a:t>优势：</a:t>
                </a:r>
                <a:endParaRPr lang="en-US" altLang="zh-CN" sz="2000" dirty="0"/>
              </a:p>
              <a:p>
                <a:r>
                  <a:rPr lang="en-US" altLang="zh-CN" sz="2000" dirty="0"/>
                  <a:t>1.</a:t>
                </a:r>
                <a:r>
                  <a:rPr lang="zh-CN" altLang="en-US" sz="2000" dirty="0"/>
                  <a:t>由于</a:t>
                </a:r>
                <a:r>
                  <a:rPr lang="en-US" altLang="zh-CN" sz="2000" dirty="0"/>
                  <a:t>X</a:t>
                </a:r>
                <a:r>
                  <a:rPr lang="zh-CN" altLang="en-US" sz="2000" dirty="0"/>
                  <a:t>与</a:t>
                </a:r>
                <a:r>
                  <a:rPr lang="en-US" altLang="zh-CN" sz="2000" dirty="0"/>
                  <a:t>R</a:t>
                </a:r>
                <a:r>
                  <a:rPr lang="zh-CN" altLang="en-US" sz="2000" dirty="0"/>
                  <a:t>在潜在编码空间对齐，所以借助</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𝑍</m:t>
                        </m:r>
                      </m:e>
                      <m:sub>
                        <m:r>
                          <m:rPr>
                            <m:sty m:val="p"/>
                          </m:rPr>
                          <a:rPr lang="en-US" altLang="zh-CN" sz="2000" i="1">
                            <a:latin typeface="Cambria Math" panose="02040503050406030204" pitchFamily="18" charset="0"/>
                          </a:rPr>
                          <m:t>x</m:t>
                        </m:r>
                      </m:sub>
                    </m:sSub>
                    <m:r>
                      <a:rPr lang="zh-CN" altLang="en-US" sz="2000" i="1">
                        <a:latin typeface="Cambria Math" panose="02040503050406030204" pitchFamily="18" charset="0"/>
                      </a:rPr>
                      <m:t>恢复</m:t>
                    </m:r>
                  </m:oMath>
                </a14:m>
                <a:r>
                  <a:rPr lang="zh-CN" altLang="en-US" sz="2000" dirty="0"/>
                  <a:t>得到</a:t>
                </a:r>
                <a:r>
                  <a:rPr lang="en-US" altLang="zh-CN" sz="2000" dirty="0"/>
                  <a:t>y</a:t>
                </a:r>
                <a:r>
                  <a:rPr lang="zh-CN" altLang="en-US" sz="2000" dirty="0"/>
                  <a:t>的途径也能恢复出一个好的</a:t>
                </a:r>
                <a:r>
                  <a:rPr lang="en-US" altLang="zh-CN" sz="2000" dirty="0"/>
                  <a:t>r</a:t>
                </a:r>
                <a:r>
                  <a:rPr lang="zh-CN" altLang="en-US" sz="2000" dirty="0"/>
                  <a:t>；</a:t>
                </a:r>
                <a:endParaRPr lang="en-US" altLang="zh-CN" sz="2000" dirty="0"/>
              </a:p>
              <a:p>
                <a:r>
                  <a:rPr lang="en-US" altLang="zh-CN" sz="2000" dirty="0"/>
                  <a:t>2.</a:t>
                </a:r>
                <a:r>
                  <a:rPr lang="zh-CN" altLang="en-US" sz="2000" dirty="0"/>
                  <a:t>在低维的潜在空间进行转换要比在复杂的图像域转换更加简单。</a:t>
                </a:r>
              </a:p>
            </p:txBody>
          </p:sp>
        </mc:Choice>
        <mc:Fallback xmlns="">
          <p:sp>
            <p:nvSpPr>
              <p:cNvPr id="7" name="文本框 6">
                <a:extLst>
                  <a:ext uri="{FF2B5EF4-FFF2-40B4-BE49-F238E27FC236}">
                    <a16:creationId xmlns:a16="http://schemas.microsoft.com/office/drawing/2014/main" id="{8E40B33A-1F11-4F3F-B9A1-3992C5843AAA}"/>
                  </a:ext>
                </a:extLst>
              </p:cNvPr>
              <p:cNvSpPr txBox="1">
                <a:spLocks noRot="1" noChangeAspect="1" noMove="1" noResize="1" noEditPoints="1" noAdjustHandles="1" noChangeArrowheads="1" noChangeShapeType="1" noTextEdit="1"/>
              </p:cNvSpPr>
              <p:nvPr/>
            </p:nvSpPr>
            <p:spPr>
              <a:xfrm>
                <a:off x="6702926" y="2052732"/>
                <a:ext cx="3883794" cy="2583849"/>
              </a:xfrm>
              <a:prstGeom prst="rect">
                <a:avLst/>
              </a:prstGeom>
              <a:blipFill>
                <a:blip r:embed="rId3"/>
                <a:stretch>
                  <a:fillRect l="-1727" t="-1415" r="-5808" b="-3302"/>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80E9BED-1D49-4892-8AFB-F57A7E78E7AE}"/>
              </a:ext>
            </a:extLst>
          </p:cNvPr>
          <p:cNvPicPr>
            <a:picLocks noChangeAspect="1"/>
          </p:cNvPicPr>
          <p:nvPr/>
        </p:nvPicPr>
        <p:blipFill>
          <a:blip r:embed="rId4"/>
          <a:stretch>
            <a:fillRect/>
          </a:stretch>
        </p:blipFill>
        <p:spPr>
          <a:xfrm>
            <a:off x="2259264" y="4923866"/>
            <a:ext cx="5145377" cy="618498"/>
          </a:xfrm>
          <a:prstGeom prst="rect">
            <a:avLst/>
          </a:prstGeom>
        </p:spPr>
      </p:pic>
      <p:sp>
        <p:nvSpPr>
          <p:cNvPr id="10" name="文本框 9">
            <a:extLst>
              <a:ext uri="{FF2B5EF4-FFF2-40B4-BE49-F238E27FC236}">
                <a16:creationId xmlns:a16="http://schemas.microsoft.com/office/drawing/2014/main" id="{F6ABD072-2D8D-46B0-809C-543A4137FF68}"/>
              </a:ext>
            </a:extLst>
          </p:cNvPr>
          <p:cNvSpPr txBox="1"/>
          <p:nvPr/>
        </p:nvSpPr>
        <p:spPr>
          <a:xfrm>
            <a:off x="1799924" y="4243904"/>
            <a:ext cx="2646948" cy="400110"/>
          </a:xfrm>
          <a:prstGeom prst="rect">
            <a:avLst/>
          </a:prstGeom>
          <a:noFill/>
        </p:spPr>
        <p:txBody>
          <a:bodyPr wrap="square" rtlCol="0">
            <a:spAutoFit/>
          </a:bodyPr>
          <a:lstStyle/>
          <a:p>
            <a:r>
              <a:rPr lang="zh-CN" altLang="en-US" sz="2000" dirty="0"/>
              <a:t>训练</a:t>
            </a:r>
            <a:r>
              <a:rPr lang="en-US" altLang="zh-CN" sz="2000" i="1" dirty="0"/>
              <a:t>T</a:t>
            </a:r>
            <a:r>
              <a:rPr lang="zh-CN" altLang="en-US" sz="2000" dirty="0"/>
              <a:t>的</a:t>
            </a:r>
            <a:r>
              <a:rPr lang="en-US" altLang="zh-CN" sz="2000" dirty="0"/>
              <a:t>loss:</a:t>
            </a:r>
            <a:endParaRPr lang="zh-CN" altLang="en-US" sz="20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7CCA1F-688A-4012-8FB7-8BD193890CB1}"/>
                  </a:ext>
                </a:extLst>
              </p:cNvPr>
              <p:cNvSpPr txBox="1"/>
              <p:nvPr/>
            </p:nvSpPr>
            <p:spPr>
              <a:xfrm>
                <a:off x="1537530" y="5664461"/>
                <a:ext cx="8268101" cy="984885"/>
              </a:xfrm>
              <a:prstGeom prst="rect">
                <a:avLst/>
              </a:prstGeom>
              <a:noFill/>
            </p:spPr>
            <p:txBody>
              <a:bodyPr wrap="square" rtlCol="0">
                <a:spAutoFit/>
              </a:bodyPr>
              <a:lstStyle/>
              <a:p>
                <a:r>
                  <a:rPr lang="zh-CN" altLang="en-US" sz="2000" dirty="0"/>
                  <a:t>第一项是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 </m:t>
                    </m:r>
                  </m:oMath>
                </a14:m>
                <a:r>
                  <a:rPr lang="en-US" altLang="zh-CN" sz="2000" dirty="0"/>
                  <a:t>loss</a:t>
                </a:r>
                <a:r>
                  <a:rPr lang="zh-CN" altLang="en-US" sz="2000" dirty="0"/>
                  <a:t>，第二项是 </a:t>
                </a:r>
                <a:r>
                  <a:rPr lang="en-US" altLang="zh-CN" sz="2000" dirty="0"/>
                  <a:t>LSGAN </a:t>
                </a:r>
                <a:r>
                  <a:rPr lang="zh-CN" altLang="en-US" sz="2000" dirty="0"/>
                  <a:t>，使通过</a:t>
                </a:r>
                <a14:m>
                  <m:oMath xmlns:m="http://schemas.openxmlformats.org/officeDocument/2006/math">
                    <m:sSub>
                      <m:sSubPr>
                        <m:ctrlPr>
                          <a:rPr lang="en-US" altLang="zh-CN" sz="2000" i="1" kern="100" spc="75">
                            <a:latin typeface="Cambria Math" panose="02040503050406030204" pitchFamily="18" charset="0"/>
                            <a:cs typeface="Times New Roman" panose="02020603050405020304" pitchFamily="18" charset="0"/>
                          </a:rPr>
                        </m:ctrlPr>
                      </m:sSubPr>
                      <m:e>
                        <m:r>
                          <a:rPr lang="en-US" altLang="zh-CN" sz="2000" i="1" kern="100" spc="75">
                            <a:latin typeface="Cambria Math" panose="02040503050406030204" pitchFamily="18" charset="0"/>
                            <a:cs typeface="Times New Roman" panose="02020603050405020304" pitchFamily="18" charset="0"/>
                          </a:rPr>
                          <m:t>𝑍</m:t>
                        </m:r>
                      </m:e>
                      <m:sub>
                        <m:r>
                          <m:rPr>
                            <m:sty m:val="p"/>
                          </m:rPr>
                          <a:rPr lang="en-US" altLang="zh-CN" sz="2000" i="1" kern="100" spc="75">
                            <a:latin typeface="Cambria Math" panose="02040503050406030204" pitchFamily="18" charset="0"/>
                            <a:cs typeface="Times New Roman" panose="02020603050405020304" pitchFamily="18" charset="0"/>
                          </a:rPr>
                          <m:t>x</m:t>
                        </m:r>
                      </m:sub>
                    </m:sSub>
                  </m:oMath>
                </a14:m>
                <a:r>
                  <a:rPr lang="zh-CN" altLang="en-US" sz="2000" dirty="0"/>
                  <a:t>生成的图像与</a:t>
                </a:r>
                <a:r>
                  <a:rPr lang="en-US" altLang="zh-CN" sz="2000" dirty="0"/>
                  <a:t>GT</a:t>
                </a:r>
                <a:r>
                  <a:rPr lang="zh-CN" altLang="en-US" sz="2000" dirty="0"/>
                  <a:t>看上去更真实，第三项是常见的使用</a:t>
                </a:r>
                <a:r>
                  <a:rPr lang="en-US" altLang="zh-CN" sz="2000" dirty="0"/>
                  <a:t>VGG </a:t>
                </a:r>
                <a:r>
                  <a:rPr lang="zh-CN" altLang="en-US" sz="2000" dirty="0"/>
                  <a:t>网络求取的感知</a:t>
                </a:r>
                <a:r>
                  <a:rPr lang="en-US" altLang="zh-CN" sz="2000" dirty="0"/>
                  <a:t>loss</a:t>
                </a:r>
                <a:r>
                  <a:rPr lang="zh-CN" altLang="en-US" sz="2000" dirty="0"/>
                  <a:t>。</a:t>
                </a:r>
                <a:br>
                  <a:rPr lang="zh-CN" altLang="en-US" dirty="0"/>
                </a:br>
                <a:endParaRPr lang="zh-CN" altLang="en-US" dirty="0"/>
              </a:p>
            </p:txBody>
          </p:sp>
        </mc:Choice>
        <mc:Fallback xmlns="">
          <p:sp>
            <p:nvSpPr>
              <p:cNvPr id="11" name="文本框 10">
                <a:extLst>
                  <a:ext uri="{FF2B5EF4-FFF2-40B4-BE49-F238E27FC236}">
                    <a16:creationId xmlns:a16="http://schemas.microsoft.com/office/drawing/2014/main" id="{6C7CCA1F-688A-4012-8FB7-8BD193890CB1}"/>
                  </a:ext>
                </a:extLst>
              </p:cNvPr>
              <p:cNvSpPr txBox="1">
                <a:spLocks noRot="1" noChangeAspect="1" noMove="1" noResize="1" noEditPoints="1" noAdjustHandles="1" noChangeArrowheads="1" noChangeShapeType="1" noTextEdit="1"/>
              </p:cNvSpPr>
              <p:nvPr/>
            </p:nvSpPr>
            <p:spPr>
              <a:xfrm>
                <a:off x="1537530" y="5664461"/>
                <a:ext cx="8268101" cy="984885"/>
              </a:xfrm>
              <a:prstGeom prst="rect">
                <a:avLst/>
              </a:prstGeom>
              <a:blipFill>
                <a:blip r:embed="rId5"/>
                <a:stretch>
                  <a:fillRect l="-737" t="-30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8733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65A72-0492-455C-BBFD-28117FB887EC}"/>
              </a:ext>
            </a:extLst>
          </p:cNvPr>
          <p:cNvSpPr>
            <a:spLocks noGrp="1"/>
          </p:cNvSpPr>
          <p:nvPr>
            <p:ph type="title"/>
          </p:nvPr>
        </p:nvSpPr>
        <p:spPr/>
        <p:txBody>
          <a:bodyPr/>
          <a:lstStyle/>
          <a:p>
            <a:r>
              <a:rPr lang="zh-CN" altLang="en-US" dirty="0"/>
              <a:t>多重退化恢复</a:t>
            </a:r>
          </a:p>
        </p:txBody>
      </p:sp>
      <p:pic>
        <p:nvPicPr>
          <p:cNvPr id="4" name="图片 3" descr="图示&#10;&#10;描述已自动生成">
            <a:extLst>
              <a:ext uri="{FF2B5EF4-FFF2-40B4-BE49-F238E27FC236}">
                <a16:creationId xmlns:a16="http://schemas.microsoft.com/office/drawing/2014/main" id="{620B512A-20B2-4026-83ED-5F882BDF3C76}"/>
              </a:ext>
            </a:extLst>
          </p:cNvPr>
          <p:cNvPicPr>
            <a:picLocks noChangeAspect="1"/>
          </p:cNvPicPr>
          <p:nvPr/>
        </p:nvPicPr>
        <p:blipFill>
          <a:blip r:embed="rId2"/>
          <a:stretch>
            <a:fillRect/>
          </a:stretch>
        </p:blipFill>
        <p:spPr>
          <a:xfrm>
            <a:off x="3014011" y="816393"/>
            <a:ext cx="5124450" cy="3429000"/>
          </a:xfrm>
          <a:prstGeom prst="rect">
            <a:avLst/>
          </a:prstGeom>
        </p:spPr>
      </p:pic>
      <p:sp>
        <p:nvSpPr>
          <p:cNvPr id="5" name="文本框 4">
            <a:extLst>
              <a:ext uri="{FF2B5EF4-FFF2-40B4-BE49-F238E27FC236}">
                <a16:creationId xmlns:a16="http://schemas.microsoft.com/office/drawing/2014/main" id="{30F6B7B8-D7E2-4D7B-8C4C-B5FA40FE2D8D}"/>
              </a:ext>
            </a:extLst>
          </p:cNvPr>
          <p:cNvSpPr txBox="1"/>
          <p:nvPr/>
        </p:nvSpPr>
        <p:spPr>
          <a:xfrm>
            <a:off x="1081004" y="4683782"/>
            <a:ext cx="10298196" cy="1600438"/>
          </a:xfrm>
          <a:prstGeom prst="rect">
            <a:avLst/>
          </a:prstGeom>
          <a:noFill/>
        </p:spPr>
        <p:txBody>
          <a:bodyPr wrap="square" rtlCol="0">
            <a:spAutoFit/>
          </a:bodyPr>
          <a:lstStyle/>
          <a:p>
            <a:r>
              <a:rPr lang="zh-CN" altLang="en-US" sz="2000" dirty="0"/>
              <a:t>在映射网络</a:t>
            </a:r>
            <a:r>
              <a:rPr lang="el-GR" altLang="zh-CN" sz="2000" dirty="0"/>
              <a:t>τ</a:t>
            </a:r>
            <a:r>
              <a:rPr lang="zh-CN" altLang="en-US" sz="2000" dirty="0"/>
              <a:t>中，主要应用残差模块，由于感受野的限制，网络主要关注</a:t>
            </a:r>
            <a:r>
              <a:rPr lang="zh-CN" altLang="en-US" sz="2000" dirty="0">
                <a:solidFill>
                  <a:srgbClr val="FF0000"/>
                </a:solidFill>
              </a:rPr>
              <a:t>局部</a:t>
            </a:r>
            <a:r>
              <a:rPr lang="zh-CN" altLang="en-US" sz="2000" dirty="0"/>
              <a:t>的特征。</a:t>
            </a:r>
            <a:endParaRPr lang="en-US" altLang="zh-CN" sz="2000" dirty="0"/>
          </a:p>
          <a:p>
            <a:r>
              <a:rPr lang="zh-CN" altLang="en-US" sz="2000" dirty="0"/>
              <a:t>然而一些老照片中一些结构的损坏需要</a:t>
            </a:r>
            <a:r>
              <a:rPr lang="zh-CN" altLang="en-US" sz="2000" dirty="0">
                <a:solidFill>
                  <a:srgbClr val="FF0000"/>
                </a:solidFill>
              </a:rPr>
              <a:t>更大范围</a:t>
            </a:r>
            <a:r>
              <a:rPr lang="zh-CN" altLang="en-US" sz="2000" dirty="0"/>
              <a:t>内的信息进行搜索填充，因此需要让设计的网络既支持获取局部的信息，又支持获取全局的信息。因此添加了一个含有</a:t>
            </a:r>
            <a:r>
              <a:rPr lang="zh-CN" altLang="en-US" sz="2000" dirty="0">
                <a:solidFill>
                  <a:srgbClr val="FF0000"/>
                </a:solidFill>
              </a:rPr>
              <a:t>非局部模块的全局信息提取的分支</a:t>
            </a:r>
          </a:p>
          <a:p>
            <a:endParaRPr lang="zh-CN" altLang="en-US" dirty="0"/>
          </a:p>
        </p:txBody>
      </p:sp>
    </p:spTree>
    <p:extLst>
      <p:ext uri="{BB962C8B-B14F-4D97-AF65-F5344CB8AC3E}">
        <p14:creationId xmlns:p14="http://schemas.microsoft.com/office/powerpoint/2010/main" val="293085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738E0-A786-47B4-81AB-C1ED7D240832}"/>
              </a:ext>
            </a:extLst>
          </p:cNvPr>
          <p:cNvSpPr>
            <a:spLocks noGrp="1"/>
          </p:cNvSpPr>
          <p:nvPr>
            <p:ph type="title"/>
          </p:nvPr>
        </p:nvSpPr>
        <p:spPr/>
        <p:txBody>
          <a:bodyPr/>
          <a:lstStyle/>
          <a:p>
            <a:r>
              <a:rPr lang="zh-CN" altLang="en-US" dirty="0"/>
              <a:t>多重退化修复</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683481C-F545-44E1-A949-A5753DF4EF4D}"/>
                  </a:ext>
                </a:extLst>
              </p:cNvPr>
              <p:cNvSpPr txBox="1"/>
              <p:nvPr/>
            </p:nvSpPr>
            <p:spPr>
              <a:xfrm>
                <a:off x="1212783" y="1184445"/>
                <a:ext cx="9124750" cy="1292662"/>
              </a:xfrm>
              <a:prstGeom prst="rect">
                <a:avLst/>
              </a:prstGeom>
              <a:noFill/>
            </p:spPr>
            <p:txBody>
              <a:bodyPr wrap="square" rtlCol="0">
                <a:spAutoFit/>
              </a:bodyPr>
              <a:lstStyle/>
              <a:p>
                <a:r>
                  <a:rPr lang="zh-CN" altLang="en-US" sz="2000" dirty="0"/>
                  <a:t>对于一个</a:t>
                </a:r>
                <a:r>
                  <a:rPr lang="en-US" altLang="zh-CN" sz="2000" dirty="0"/>
                  <a:t>HWC</a:t>
                </a:r>
                <a:r>
                  <a:rPr lang="zh-CN" altLang="en-US" sz="2000" dirty="0"/>
                  <a:t>维度的特征</a:t>
                </a:r>
                <a:r>
                  <a:rPr lang="en-US" altLang="zh-CN" sz="2000" dirty="0"/>
                  <a:t>F</a:t>
                </a:r>
                <a:r>
                  <a:rPr lang="zh-CN" altLang="en-US" sz="2000" dirty="0"/>
                  <a:t>，</a:t>
                </a:r>
                <a:r>
                  <a:rPr lang="en-US" altLang="zh-CN" sz="2000" dirty="0"/>
                  <a:t>m </a:t>
                </a:r>
                <a:r>
                  <a:rPr lang="zh-CN" altLang="en-US" sz="2000" dirty="0"/>
                  <a:t>表示同样大小的单通道二值</a:t>
                </a:r>
                <a:r>
                  <a:rPr lang="en-US" altLang="zh-CN" sz="2000" dirty="0"/>
                  <a:t>mask</a:t>
                </a:r>
                <a:r>
                  <a:rPr lang="zh-CN" altLang="en-US" sz="2000" dirty="0"/>
                  <a:t>图像，</a:t>
                </a:r>
                <a:r>
                  <a:rPr lang="en-US" altLang="zh-CN" sz="2000" dirty="0"/>
                  <a:t>m</a:t>
                </a:r>
                <a:r>
                  <a:rPr lang="zh-CN" altLang="en-US" sz="2000" dirty="0"/>
                  <a:t>中值为</a:t>
                </a:r>
                <a:r>
                  <a:rPr lang="en-US" altLang="zh-CN" sz="2000" dirty="0"/>
                  <a:t>1</a:t>
                </a:r>
                <a:r>
                  <a:rPr lang="zh-CN" altLang="en-US" sz="2000" dirty="0"/>
                  <a:t>时表示表示损坏区域，值为</a:t>
                </a:r>
                <a:r>
                  <a:rPr lang="en-US" altLang="zh-CN" sz="2000" dirty="0"/>
                  <a:t>0</a:t>
                </a:r>
                <a:r>
                  <a:rPr lang="zh-CN" altLang="en-US" sz="2000" dirty="0"/>
                  <a:t>表示正常区域。那么对于</a:t>
                </a:r>
                <a:r>
                  <a:rPr lang="en-US" altLang="zh-CN" sz="2000" dirty="0"/>
                  <a:t>F</a:t>
                </a:r>
                <a:r>
                  <a:rPr lang="zh-CN" altLang="en-US" sz="2000" dirty="0"/>
                  <a:t>中位置</a:t>
                </a:r>
                <a14:m>
                  <m:oMath xmlns:m="http://schemas.openxmlformats.org/officeDocument/2006/math">
                    <m:r>
                      <a:rPr lang="en-US" altLang="zh-CN" sz="2000" b="0" i="1" smtClean="0">
                        <a:latin typeface="Cambria Math" panose="02040503050406030204" pitchFamily="18" charset="0"/>
                      </a:rPr>
                      <m:t>𝑖</m:t>
                    </m:r>
                  </m:oMath>
                </a14:m>
                <a:r>
                  <a:rPr lang="zh-CN" altLang="en-US" sz="2000" dirty="0"/>
                  <a:t>与位置</a:t>
                </a:r>
                <a14:m>
                  <m:oMath xmlns:m="http://schemas.openxmlformats.org/officeDocument/2006/math">
                    <m:r>
                      <a:rPr lang="en-US" altLang="zh-CN" sz="2000" b="0" i="1" smtClean="0">
                        <a:latin typeface="Cambria Math" panose="02040503050406030204" pitchFamily="18" charset="0"/>
                      </a:rPr>
                      <m:t>𝑗</m:t>
                    </m:r>
                  </m:oMath>
                </a14:m>
                <a:r>
                  <a:rPr lang="zh-CN" altLang="en-US" sz="2000" dirty="0"/>
                  <a:t>之间的关系是每个像素之间的关系。公式如下；</a:t>
                </a:r>
                <a:br>
                  <a:rPr lang="zh-CN" altLang="en-US" dirty="0"/>
                </a:br>
                <a:endParaRPr lang="zh-CN" altLang="en-US" dirty="0"/>
              </a:p>
            </p:txBody>
          </p:sp>
        </mc:Choice>
        <mc:Fallback xmlns="">
          <p:sp>
            <p:nvSpPr>
              <p:cNvPr id="4" name="文本框 3">
                <a:extLst>
                  <a:ext uri="{FF2B5EF4-FFF2-40B4-BE49-F238E27FC236}">
                    <a16:creationId xmlns:a16="http://schemas.microsoft.com/office/drawing/2014/main" id="{D683481C-F545-44E1-A949-A5753DF4EF4D}"/>
                  </a:ext>
                </a:extLst>
              </p:cNvPr>
              <p:cNvSpPr txBox="1">
                <a:spLocks noRot="1" noChangeAspect="1" noMove="1" noResize="1" noEditPoints="1" noAdjustHandles="1" noChangeArrowheads="1" noChangeShapeType="1" noTextEdit="1"/>
              </p:cNvSpPr>
              <p:nvPr/>
            </p:nvSpPr>
            <p:spPr>
              <a:xfrm>
                <a:off x="1212783" y="1184445"/>
                <a:ext cx="9124750" cy="1292662"/>
              </a:xfrm>
              <a:prstGeom prst="rect">
                <a:avLst/>
              </a:prstGeom>
              <a:blipFill>
                <a:blip r:embed="rId2"/>
                <a:stretch>
                  <a:fillRect l="-735" t="-2358"/>
                </a:stretch>
              </a:blipFill>
            </p:spPr>
            <p:txBody>
              <a:bodyPr/>
              <a:lstStyle/>
              <a:p>
                <a:r>
                  <a:rPr lang="zh-CN" altLang="en-US">
                    <a:noFill/>
                  </a:rPr>
                  <a:t> </a:t>
                </a:r>
              </a:p>
            </p:txBody>
          </p:sp>
        </mc:Fallback>
      </mc:AlternateContent>
      <p:pic>
        <p:nvPicPr>
          <p:cNvPr id="6" name="图片 5" descr="图片包含 文本&#10;&#10;描述已自动生成">
            <a:extLst>
              <a:ext uri="{FF2B5EF4-FFF2-40B4-BE49-F238E27FC236}">
                <a16:creationId xmlns:a16="http://schemas.microsoft.com/office/drawing/2014/main" id="{AFC41E6C-1D10-410A-815C-7ED3BC07B764}"/>
              </a:ext>
            </a:extLst>
          </p:cNvPr>
          <p:cNvPicPr>
            <a:picLocks noChangeAspect="1"/>
          </p:cNvPicPr>
          <p:nvPr/>
        </p:nvPicPr>
        <p:blipFill>
          <a:blip r:embed="rId3"/>
          <a:stretch>
            <a:fillRect/>
          </a:stretch>
        </p:blipFill>
        <p:spPr>
          <a:xfrm>
            <a:off x="3532472" y="2282265"/>
            <a:ext cx="4061861" cy="914399"/>
          </a:xfrm>
          <a:prstGeom prst="rect">
            <a:avLst/>
          </a:prstGeom>
        </p:spPr>
      </p:pic>
      <p:sp>
        <p:nvSpPr>
          <p:cNvPr id="7" name="文本框 6">
            <a:extLst>
              <a:ext uri="{FF2B5EF4-FFF2-40B4-BE49-F238E27FC236}">
                <a16:creationId xmlns:a16="http://schemas.microsoft.com/office/drawing/2014/main" id="{F7B16A4C-32F9-4E17-8C57-5091A85FD31E}"/>
              </a:ext>
            </a:extLst>
          </p:cNvPr>
          <p:cNvSpPr txBox="1"/>
          <p:nvPr/>
        </p:nvSpPr>
        <p:spPr>
          <a:xfrm>
            <a:off x="1212783" y="3363334"/>
            <a:ext cx="2319689" cy="369332"/>
          </a:xfrm>
          <a:prstGeom prst="rect">
            <a:avLst/>
          </a:prstGeom>
          <a:noFill/>
        </p:spPr>
        <p:txBody>
          <a:bodyPr wrap="square" rtlCol="0">
            <a:spAutoFit/>
          </a:bodyPr>
          <a:lstStyle/>
          <a:p>
            <a:r>
              <a:rPr lang="zh-CN" altLang="en-US" dirty="0"/>
              <a:t>其中：</a:t>
            </a:r>
          </a:p>
        </p:txBody>
      </p:sp>
      <p:pic>
        <p:nvPicPr>
          <p:cNvPr id="9" name="图片 8" descr="文本&#10;&#10;描述已自动生成">
            <a:extLst>
              <a:ext uri="{FF2B5EF4-FFF2-40B4-BE49-F238E27FC236}">
                <a16:creationId xmlns:a16="http://schemas.microsoft.com/office/drawing/2014/main" id="{2C310241-F33C-4A04-8218-3301CF4B3A1A}"/>
              </a:ext>
            </a:extLst>
          </p:cNvPr>
          <p:cNvPicPr>
            <a:picLocks noChangeAspect="1"/>
          </p:cNvPicPr>
          <p:nvPr/>
        </p:nvPicPr>
        <p:blipFill>
          <a:blip r:embed="rId4"/>
          <a:stretch>
            <a:fillRect/>
          </a:stretch>
        </p:blipFill>
        <p:spPr>
          <a:xfrm>
            <a:off x="3532472" y="3605530"/>
            <a:ext cx="3669754" cy="587612"/>
          </a:xfrm>
          <a:prstGeom prst="rect">
            <a:avLst/>
          </a:prstGeom>
        </p:spPr>
      </p:pic>
      <p:sp>
        <p:nvSpPr>
          <p:cNvPr id="10" name="文本框 9">
            <a:extLst>
              <a:ext uri="{FF2B5EF4-FFF2-40B4-BE49-F238E27FC236}">
                <a16:creationId xmlns:a16="http://schemas.microsoft.com/office/drawing/2014/main" id="{785D7580-4676-4A86-847B-AE92C97980F6}"/>
              </a:ext>
            </a:extLst>
          </p:cNvPr>
          <p:cNvSpPr txBox="1"/>
          <p:nvPr/>
        </p:nvSpPr>
        <p:spPr>
          <a:xfrm>
            <a:off x="1212783" y="4895260"/>
            <a:ext cx="3147461" cy="369332"/>
          </a:xfrm>
          <a:prstGeom prst="rect">
            <a:avLst/>
          </a:prstGeom>
          <a:noFill/>
        </p:spPr>
        <p:txBody>
          <a:bodyPr wrap="square" rtlCol="0">
            <a:spAutoFit/>
          </a:bodyPr>
          <a:lstStyle/>
          <a:p>
            <a:r>
              <a:rPr lang="zh-CN" altLang="en-US" dirty="0"/>
              <a:t>最终，部分非局部的输出为：</a:t>
            </a:r>
          </a:p>
        </p:txBody>
      </p:sp>
      <p:pic>
        <p:nvPicPr>
          <p:cNvPr id="12" name="图片 11">
            <a:extLst>
              <a:ext uri="{FF2B5EF4-FFF2-40B4-BE49-F238E27FC236}">
                <a16:creationId xmlns:a16="http://schemas.microsoft.com/office/drawing/2014/main" id="{FABB22B4-C618-4E60-B96E-F68FC9B7A080}"/>
              </a:ext>
            </a:extLst>
          </p:cNvPr>
          <p:cNvPicPr>
            <a:picLocks noChangeAspect="1"/>
          </p:cNvPicPr>
          <p:nvPr/>
        </p:nvPicPr>
        <p:blipFill rotWithShape="1">
          <a:blip r:embed="rId5"/>
          <a:srcRect r="16730"/>
          <a:stretch/>
        </p:blipFill>
        <p:spPr>
          <a:xfrm>
            <a:off x="4368852" y="4573556"/>
            <a:ext cx="2810576" cy="1012740"/>
          </a:xfrm>
          <a:prstGeom prst="rect">
            <a:avLst/>
          </a:prstGeom>
        </p:spPr>
      </p:pic>
    </p:spTree>
    <p:extLst>
      <p:ext uri="{BB962C8B-B14F-4D97-AF65-F5344CB8AC3E}">
        <p14:creationId xmlns:p14="http://schemas.microsoft.com/office/powerpoint/2010/main" val="275845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A82B0-9EE0-A043-AB8F-1E13F67E9844}"/>
              </a:ext>
            </a:extLst>
          </p:cNvPr>
          <p:cNvSpPr txBox="1"/>
          <p:nvPr/>
        </p:nvSpPr>
        <p:spPr>
          <a:xfrm>
            <a:off x="917118" y="337355"/>
            <a:ext cx="9720000" cy="461665"/>
          </a:xfrm>
          <a:prstGeom prst="rect">
            <a:avLst/>
          </a:prstGeom>
          <a:noFill/>
          <a:ln w="9525" cap="flat" cmpd="sng">
            <a:noFill/>
            <a:prstDash val="solid"/>
            <a:miter/>
          </a:ln>
        </p:spPr>
        <p:txBody>
          <a:bodyPr vert="horz" wrap="square" lIns="91440" tIns="45720" rIns="91440" bIns="45720"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Microsoft YaHei" charset="-122"/>
                <a:ea typeface="Microsoft YaHei"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chemeClr val="tx1"/>
                </a:solidFill>
              </a:rPr>
              <a:t>数字图像处理介绍</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3B282F94-B3BC-4C89-BCCC-84A43DD0EE58}"/>
              </a:ext>
            </a:extLst>
          </p:cNvPr>
          <p:cNvSpPr txBox="1"/>
          <p:nvPr/>
        </p:nvSpPr>
        <p:spPr>
          <a:xfrm>
            <a:off x="988238" y="2249743"/>
            <a:ext cx="10736402" cy="3754874"/>
          </a:xfrm>
          <a:prstGeom prst="rect">
            <a:avLst/>
          </a:prstGeom>
          <a:noFill/>
        </p:spPr>
        <p:txBody>
          <a:bodyPr wrap="square" rtlCol="0">
            <a:spAutoFit/>
          </a:bodyPr>
          <a:lstStyle/>
          <a:p>
            <a:pPr algn="l">
              <a:buFont typeface="Arial" panose="020B0604020202020204" pitchFamily="34" charset="0"/>
              <a:buChar char="•"/>
            </a:pPr>
            <a:r>
              <a:rPr lang="zh-CN" altLang="en-US" sz="2000" i="0" dirty="0">
                <a:solidFill>
                  <a:srgbClr val="FF0000"/>
                </a:solidFill>
                <a:effectLst/>
                <a:latin typeface="-apple-system"/>
              </a:rPr>
              <a:t>模拟图像</a:t>
            </a:r>
            <a:r>
              <a:rPr lang="zh-CN" altLang="en-US" sz="2000" b="1" i="0" dirty="0">
                <a:solidFill>
                  <a:srgbClr val="121212"/>
                </a:solidFill>
                <a:effectLst/>
                <a:latin typeface="-apple-system"/>
              </a:rPr>
              <a:t>：</a:t>
            </a:r>
            <a:r>
              <a:rPr lang="zh-CN" altLang="en-US" sz="2000" b="0" i="0" dirty="0">
                <a:solidFill>
                  <a:srgbClr val="121212"/>
                </a:solidFill>
                <a:effectLst/>
                <a:latin typeface="-apple-system"/>
              </a:rPr>
              <a:t>在图像处理中，像纸质照片、电视模拟图像等，这种通过某种物理量（如光、电等）的强弱变化来记录图像亮度信息的图像。</a:t>
            </a:r>
          </a:p>
          <a:p>
            <a:pPr algn="l">
              <a:buFont typeface="Arial" panose="020B0604020202020204" pitchFamily="34" charset="0"/>
              <a:buChar char="•"/>
            </a:pPr>
            <a:r>
              <a:rPr lang="zh-CN" altLang="en-US" sz="2000" i="0" dirty="0">
                <a:solidFill>
                  <a:srgbClr val="121212"/>
                </a:solidFill>
                <a:effectLst/>
                <a:latin typeface="-apple-system"/>
              </a:rPr>
              <a:t>特点</a:t>
            </a:r>
            <a:r>
              <a:rPr lang="zh-CN" altLang="en-US" sz="2000" b="1" i="0" dirty="0">
                <a:solidFill>
                  <a:srgbClr val="121212"/>
                </a:solidFill>
                <a:effectLst/>
                <a:latin typeface="-apple-system"/>
              </a:rPr>
              <a:t>：</a:t>
            </a:r>
            <a:r>
              <a:rPr lang="zh-CN" altLang="en-US" sz="2000" b="0" i="0" dirty="0">
                <a:solidFill>
                  <a:srgbClr val="121212"/>
                </a:solidFill>
                <a:effectLst/>
                <a:latin typeface="-apple-system"/>
              </a:rPr>
              <a:t>物理量的变化是连续的。</a:t>
            </a:r>
            <a:endParaRPr lang="en-US" altLang="zh-CN" sz="2000" b="0" i="0" dirty="0">
              <a:solidFill>
                <a:srgbClr val="121212"/>
              </a:solidFill>
              <a:effectLst/>
              <a:latin typeface="-apple-system"/>
            </a:endParaRPr>
          </a:p>
          <a:p>
            <a:pPr algn="l">
              <a:buFont typeface="Arial" panose="020B0604020202020204" pitchFamily="34" charset="0"/>
              <a:buChar char="•"/>
            </a:pPr>
            <a:endParaRPr lang="zh-CN" altLang="en-US" sz="2000" i="0" dirty="0">
              <a:solidFill>
                <a:srgbClr val="121212"/>
              </a:solidFill>
              <a:effectLst/>
              <a:latin typeface="-apple-system"/>
            </a:endParaRPr>
          </a:p>
          <a:p>
            <a:pPr algn="l">
              <a:buFont typeface="Arial" panose="020B0604020202020204" pitchFamily="34" charset="0"/>
              <a:buChar char="•"/>
            </a:pPr>
            <a:r>
              <a:rPr lang="zh-CN" altLang="en-US" sz="2000" i="0" dirty="0">
                <a:solidFill>
                  <a:srgbClr val="FF0000"/>
                </a:solidFill>
                <a:effectLst/>
                <a:latin typeface="-apple-system"/>
              </a:rPr>
              <a:t>数字图像</a:t>
            </a:r>
            <a:r>
              <a:rPr lang="zh-CN" altLang="en-US" sz="2000" b="1" i="0" dirty="0">
                <a:solidFill>
                  <a:srgbClr val="121212"/>
                </a:solidFill>
                <a:effectLst/>
                <a:latin typeface="-apple-system"/>
              </a:rPr>
              <a:t>：</a:t>
            </a:r>
            <a:r>
              <a:rPr lang="zh-CN" altLang="en-US" sz="2000" b="0" i="0" dirty="0">
                <a:solidFill>
                  <a:srgbClr val="121212"/>
                </a:solidFill>
                <a:effectLst/>
                <a:latin typeface="-apple-system"/>
              </a:rPr>
              <a:t>是用一个数字阵列来表达客观物体的图像，是一个离散采样点的集合，每个点具有其各自的属性。</a:t>
            </a:r>
          </a:p>
          <a:p>
            <a:pPr algn="l">
              <a:buFont typeface="Arial" panose="020B0604020202020204" pitchFamily="34" charset="0"/>
              <a:buChar char="•"/>
            </a:pPr>
            <a:r>
              <a:rPr lang="zh-CN" altLang="en-US" sz="2000" i="0" dirty="0">
                <a:solidFill>
                  <a:srgbClr val="121212"/>
                </a:solidFill>
                <a:effectLst/>
                <a:latin typeface="-apple-system"/>
              </a:rPr>
              <a:t>特点：</a:t>
            </a:r>
            <a:r>
              <a:rPr lang="zh-CN" altLang="en-US" sz="2000" b="0" i="0" dirty="0">
                <a:solidFill>
                  <a:srgbClr val="121212"/>
                </a:solidFill>
                <a:effectLst/>
                <a:latin typeface="-apple-system"/>
              </a:rPr>
              <a:t>它是把连续的模拟图像离散化成规则网格，并用计算机以数字的方式来记录图像上各网格点的亮度信息的图像。</a:t>
            </a:r>
            <a:endParaRPr lang="en-US" altLang="zh-CN" sz="2000" b="0" i="0" dirty="0">
              <a:solidFill>
                <a:srgbClr val="121212"/>
              </a:solidFill>
              <a:effectLst/>
              <a:latin typeface="-apple-system"/>
            </a:endParaRPr>
          </a:p>
          <a:p>
            <a:pPr algn="l">
              <a:buFont typeface="Arial" panose="020B0604020202020204" pitchFamily="34" charset="0"/>
              <a:buChar char="•"/>
            </a:pPr>
            <a:endParaRPr lang="zh-CN" altLang="en-US" sz="2000" b="0" i="0" dirty="0">
              <a:solidFill>
                <a:srgbClr val="121212"/>
              </a:solidFill>
              <a:effectLst/>
              <a:latin typeface="-apple-system"/>
            </a:endParaRPr>
          </a:p>
          <a:p>
            <a:pPr algn="l"/>
            <a:r>
              <a:rPr lang="en-US" altLang="zh-CN" sz="2000" i="0" dirty="0">
                <a:solidFill>
                  <a:srgbClr val="121212"/>
                </a:solidFill>
                <a:effectLst/>
                <a:latin typeface="-apple-system"/>
              </a:rPr>
              <a:t>~</a:t>
            </a:r>
            <a:r>
              <a:rPr lang="zh-CN" altLang="en-US" sz="2000" b="1" i="0" dirty="0">
                <a:solidFill>
                  <a:srgbClr val="121212"/>
                </a:solidFill>
                <a:effectLst/>
                <a:latin typeface="-apple-system"/>
              </a:rPr>
              <a:t>小结</a:t>
            </a:r>
            <a:r>
              <a:rPr lang="zh-CN" altLang="en-US" sz="2000" i="0" dirty="0">
                <a:solidFill>
                  <a:srgbClr val="121212"/>
                </a:solidFill>
                <a:effectLst/>
                <a:latin typeface="-apple-system"/>
              </a:rPr>
              <a:t>：</a:t>
            </a:r>
            <a:r>
              <a:rPr lang="zh-CN" altLang="en-US" sz="2000" b="0" i="0" dirty="0">
                <a:solidFill>
                  <a:srgbClr val="121212"/>
                </a:solidFill>
                <a:effectLst/>
                <a:latin typeface="-apple-system"/>
              </a:rPr>
              <a:t>一切你肉眼能看见的，都是模拟图像（投影仪透出到幕布上的</a:t>
            </a:r>
            <a:r>
              <a:rPr lang="en-US" altLang="zh-CN" sz="2000" b="0" i="0" dirty="0">
                <a:solidFill>
                  <a:srgbClr val="121212"/>
                </a:solidFill>
                <a:effectLst/>
                <a:latin typeface="-apple-system"/>
              </a:rPr>
              <a:t>PPT</a:t>
            </a:r>
            <a:r>
              <a:rPr lang="zh-CN" altLang="en-US" sz="2000" b="0" i="0" dirty="0">
                <a:solidFill>
                  <a:srgbClr val="121212"/>
                </a:solidFill>
                <a:effectLst/>
                <a:latin typeface="-apple-system"/>
              </a:rPr>
              <a:t>也是模拟图像）。而数字图像，本质就是一个存储数字的矩阵，是一团数据，你肉眼直接看不见。</a:t>
            </a:r>
          </a:p>
          <a:p>
            <a:endParaRPr lang="zh-CN" altLang="en-US" dirty="0"/>
          </a:p>
        </p:txBody>
      </p:sp>
      <p:sp>
        <p:nvSpPr>
          <p:cNvPr id="15" name="文本框 14">
            <a:extLst>
              <a:ext uri="{FF2B5EF4-FFF2-40B4-BE49-F238E27FC236}">
                <a16:creationId xmlns:a16="http://schemas.microsoft.com/office/drawing/2014/main" id="{E0EDFE80-1AC4-490D-9C90-C0946AC290C6}"/>
              </a:ext>
            </a:extLst>
          </p:cNvPr>
          <p:cNvSpPr txBox="1"/>
          <p:nvPr/>
        </p:nvSpPr>
        <p:spPr>
          <a:xfrm>
            <a:off x="988238" y="1285815"/>
            <a:ext cx="1885950" cy="400110"/>
          </a:xfrm>
          <a:prstGeom prst="rect">
            <a:avLst/>
          </a:prstGeom>
          <a:noFill/>
        </p:spPr>
        <p:txBody>
          <a:bodyPr wrap="square" rtlCol="0">
            <a:spAutoFit/>
          </a:bodyPr>
          <a:lstStyle/>
          <a:p>
            <a:r>
              <a:rPr lang="zh-CN" altLang="en-US" sz="2000" b="1" dirty="0"/>
              <a:t>归纳与小结：</a:t>
            </a:r>
          </a:p>
        </p:txBody>
      </p:sp>
    </p:spTree>
    <p:extLst>
      <p:ext uri="{BB962C8B-B14F-4D97-AF65-F5344CB8AC3E}">
        <p14:creationId xmlns:p14="http://schemas.microsoft.com/office/powerpoint/2010/main" val="3579623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FB954-66DA-477F-B0DD-0396CD7992F8}"/>
              </a:ext>
            </a:extLst>
          </p:cNvPr>
          <p:cNvSpPr>
            <a:spLocks noGrp="1"/>
          </p:cNvSpPr>
          <p:nvPr>
            <p:ph type="title"/>
          </p:nvPr>
        </p:nvSpPr>
        <p:spPr/>
        <p:txBody>
          <a:bodyPr/>
          <a:lstStyle/>
          <a:p>
            <a:r>
              <a:rPr lang="zh-CN" altLang="en-US" dirty="0"/>
              <a:t>多重退化修复</a:t>
            </a:r>
          </a:p>
        </p:txBody>
      </p:sp>
      <p:sp>
        <p:nvSpPr>
          <p:cNvPr id="5" name="文本框 4">
            <a:extLst>
              <a:ext uri="{FF2B5EF4-FFF2-40B4-BE49-F238E27FC236}">
                <a16:creationId xmlns:a16="http://schemas.microsoft.com/office/drawing/2014/main" id="{B5FF4A30-114A-449D-AE6B-340C7C0626AE}"/>
              </a:ext>
            </a:extLst>
          </p:cNvPr>
          <p:cNvSpPr txBox="1"/>
          <p:nvPr/>
        </p:nvSpPr>
        <p:spPr>
          <a:xfrm>
            <a:off x="1505208" y="1989396"/>
            <a:ext cx="3173132" cy="3754874"/>
          </a:xfrm>
          <a:prstGeom prst="rect">
            <a:avLst/>
          </a:prstGeom>
          <a:noFill/>
        </p:spPr>
        <p:txBody>
          <a:bodyPr wrap="square" rtlCol="0">
            <a:spAutoFit/>
          </a:bodyPr>
          <a:lstStyle/>
          <a:p>
            <a:r>
              <a:rPr lang="zh-CN" altLang="en-US" sz="2000" dirty="0"/>
              <a:t>通过上述的模块就可以起到</a:t>
            </a:r>
            <a:r>
              <a:rPr lang="zh-CN" altLang="en-US" sz="2000" dirty="0">
                <a:solidFill>
                  <a:srgbClr val="FF0000"/>
                </a:solidFill>
              </a:rPr>
              <a:t>全局感受野</a:t>
            </a:r>
            <a:r>
              <a:rPr lang="zh-CN" altLang="en-US" sz="2000" dirty="0"/>
              <a:t>的作用</a:t>
            </a:r>
            <a:endParaRPr lang="en-US" altLang="zh-CN" sz="2000" dirty="0"/>
          </a:p>
          <a:p>
            <a:endParaRPr lang="en-US" altLang="zh-CN" sz="2000" dirty="0"/>
          </a:p>
          <a:p>
            <a:r>
              <a:rPr lang="zh-CN" altLang="en-US" sz="2000" dirty="0"/>
              <a:t>但是只</a:t>
            </a:r>
            <a:r>
              <a:rPr lang="zh-CN" altLang="en-US" sz="2000" dirty="0">
                <a:solidFill>
                  <a:srgbClr val="FF0000"/>
                </a:solidFill>
              </a:rPr>
              <a:t>希望对被腐坏的区域进行上述操作</a:t>
            </a:r>
            <a:r>
              <a:rPr lang="zh-CN" altLang="en-US" sz="2000" dirty="0"/>
              <a:t>，其他区域不需要这样的操作，因此需要一个</a:t>
            </a:r>
            <a:r>
              <a:rPr lang="zh-CN" altLang="en-US" sz="2000" dirty="0">
                <a:solidFill>
                  <a:srgbClr val="FF0000"/>
                </a:solidFill>
              </a:rPr>
              <a:t>区域融合。</a:t>
            </a:r>
            <a:endParaRPr lang="en-US" altLang="zh-CN" sz="2000" dirty="0">
              <a:solidFill>
                <a:srgbClr val="FF0000"/>
              </a:solidFill>
            </a:endParaRPr>
          </a:p>
          <a:p>
            <a:r>
              <a:rPr lang="zh-CN" altLang="en-US" sz="2000" dirty="0">
                <a:solidFill>
                  <a:srgbClr val="FF0000"/>
                </a:solidFill>
              </a:rPr>
              <a:t>！！！</a:t>
            </a:r>
            <a:r>
              <a:rPr lang="zh-CN" altLang="en-US" sz="2000" dirty="0"/>
              <a:t>即当</a:t>
            </a:r>
            <a:r>
              <a:rPr lang="en-US" altLang="zh-CN" sz="2000" dirty="0"/>
              <a:t>mask</a:t>
            </a:r>
            <a:r>
              <a:rPr lang="zh-CN" altLang="en-US" sz="2000" dirty="0"/>
              <a:t>中对应的区域被标记为损坏区域时使用全局的信息，否则使用局部特征信息</a:t>
            </a:r>
            <a:br>
              <a:rPr lang="zh-CN" altLang="en-US" dirty="0"/>
            </a:br>
            <a:endParaRPr lang="zh-CN" altLang="en-US" dirty="0"/>
          </a:p>
        </p:txBody>
      </p:sp>
      <p:pic>
        <p:nvPicPr>
          <p:cNvPr id="7" name="图片 6">
            <a:extLst>
              <a:ext uri="{FF2B5EF4-FFF2-40B4-BE49-F238E27FC236}">
                <a16:creationId xmlns:a16="http://schemas.microsoft.com/office/drawing/2014/main" id="{77C28CE0-4694-4B53-BA78-CE3177CFC3F2}"/>
              </a:ext>
            </a:extLst>
          </p:cNvPr>
          <p:cNvPicPr>
            <a:picLocks noChangeAspect="1"/>
          </p:cNvPicPr>
          <p:nvPr/>
        </p:nvPicPr>
        <p:blipFill rotWithShape="1">
          <a:blip r:embed="rId2"/>
          <a:srcRect r="8658"/>
          <a:stretch/>
        </p:blipFill>
        <p:spPr>
          <a:xfrm>
            <a:off x="5358740" y="2505860"/>
            <a:ext cx="5705355" cy="836073"/>
          </a:xfrm>
          <a:prstGeom prst="rect">
            <a:avLst/>
          </a:prstGeom>
        </p:spPr>
      </p:pic>
      <p:cxnSp>
        <p:nvCxnSpPr>
          <p:cNvPr id="9" name="直接箭头连接符 8">
            <a:extLst>
              <a:ext uri="{FF2B5EF4-FFF2-40B4-BE49-F238E27FC236}">
                <a16:creationId xmlns:a16="http://schemas.microsoft.com/office/drawing/2014/main" id="{632A377F-6317-4AB2-806D-0A3F08F5FDA7}"/>
              </a:ext>
            </a:extLst>
          </p:cNvPr>
          <p:cNvCxnSpPr>
            <a:cxnSpLocks/>
          </p:cNvCxnSpPr>
          <p:nvPr/>
        </p:nvCxnSpPr>
        <p:spPr>
          <a:xfrm>
            <a:off x="8211418" y="3429000"/>
            <a:ext cx="0"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47BD488E-D7E7-4333-937C-AEE44AFC87E1}"/>
              </a:ext>
            </a:extLst>
          </p:cNvPr>
          <p:cNvSpPr txBox="1"/>
          <p:nvPr/>
        </p:nvSpPr>
        <p:spPr>
          <a:xfrm>
            <a:off x="7316805" y="4281311"/>
            <a:ext cx="2467275" cy="400110"/>
          </a:xfrm>
          <a:prstGeom prst="rect">
            <a:avLst/>
          </a:prstGeom>
          <a:noFill/>
        </p:spPr>
        <p:txBody>
          <a:bodyPr wrap="square" rtlCol="0">
            <a:spAutoFit/>
          </a:bodyPr>
          <a:lstStyle/>
          <a:p>
            <a:r>
              <a:rPr lang="zh-CN" altLang="en-US" sz="2000" dirty="0"/>
              <a:t>矩阵的哈达玛积</a:t>
            </a:r>
          </a:p>
        </p:txBody>
      </p:sp>
    </p:spTree>
    <p:extLst>
      <p:ext uri="{BB962C8B-B14F-4D97-AF65-F5344CB8AC3E}">
        <p14:creationId xmlns:p14="http://schemas.microsoft.com/office/powerpoint/2010/main" val="1205272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86989-BEC5-493B-BA96-8E260FCF3156}"/>
              </a:ext>
            </a:extLst>
          </p:cNvPr>
          <p:cNvSpPr>
            <a:spLocks noGrp="1"/>
          </p:cNvSpPr>
          <p:nvPr>
            <p:ph type="title"/>
          </p:nvPr>
        </p:nvSpPr>
        <p:spPr/>
        <p:txBody>
          <a:bodyPr/>
          <a:lstStyle/>
          <a:p>
            <a:r>
              <a:rPr lang="zh-CN" altLang="en-US" dirty="0"/>
              <a:t>表面增强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DA6EDAB-4420-4948-BA2C-E8DEBB4DCE78}"/>
                  </a:ext>
                </a:extLst>
              </p:cNvPr>
              <p:cNvSpPr txBox="1"/>
              <p:nvPr/>
            </p:nvSpPr>
            <p:spPr>
              <a:xfrm>
                <a:off x="1655545" y="1174282"/>
                <a:ext cx="7883091" cy="1932837"/>
              </a:xfrm>
              <a:prstGeom prst="rect">
                <a:avLst/>
              </a:prstGeom>
              <a:noFill/>
            </p:spPr>
            <p:txBody>
              <a:bodyPr wrap="square" rtlCol="0">
                <a:spAutoFit/>
              </a:bodyPr>
              <a:lstStyle/>
              <a:p>
                <a:pPr marL="228600" marR="0" indent="165100">
                  <a:spcBef>
                    <a:spcPts val="0"/>
                  </a:spcBef>
                  <a:spcAft>
                    <a:spcPts val="0"/>
                  </a:spcAft>
                </a:pPr>
                <a:r>
                  <a:rPr lang="zh-CN" altLang="en-US" sz="2000" kern="100" spc="75" dirty="0">
                    <a:effectLst/>
                    <a:latin typeface="等线" panose="02010600030101010101" pitchFamily="2" charset="-122"/>
                    <a:ea typeface="等线" panose="02010600030101010101" pitchFamily="2" charset="-122"/>
                    <a:cs typeface="Times New Roman" panose="02020603050405020304" pitchFamily="18" charset="0"/>
                  </a:rPr>
                  <a:t>    考虑到人脸的恢复</a:t>
                </a:r>
                <a:r>
                  <a:rPr lang="zh-CN" altLang="en-US" sz="2000" kern="100" spc="75" dirty="0">
                    <a:effectLst/>
                    <a:latin typeface="等线" panose="02010600030101010101" pitchFamily="2" charset="-122"/>
                    <a:ea typeface="等线" panose="02010600030101010101" pitchFamily="2" charset="-122"/>
                    <a:cs typeface="Arial" panose="020B0604020202020204" pitchFamily="34" charset="0"/>
                  </a:rPr>
                  <a:t>质</a:t>
                </a:r>
                <a:r>
                  <a:rPr lang="zh-CN" altLang="en-US" sz="2000" kern="100" spc="75" dirty="0">
                    <a:effectLst/>
                    <a:latin typeface="等线" panose="02010600030101010101" pitchFamily="2" charset="-122"/>
                    <a:ea typeface="等线" panose="02010600030101010101" pitchFamily="2" charset="-122"/>
                    <a:cs typeface="Times New Roman" panose="02020603050405020304" pitchFamily="18" charset="0"/>
                  </a:rPr>
                  <a:t>量对人类感知最为敏感，我们进一步提出了一种</a:t>
                </a:r>
                <a:r>
                  <a:rPr lang="zh-CN" altLang="en-US" sz="2000" kern="100" spc="75"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人脸增强网络</a:t>
                </a:r>
                <a:r>
                  <a:rPr lang="zh-CN" altLang="en-US" sz="2000" kern="100" spc="75"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spc="75" dirty="0">
                    <a:effectLst/>
                    <a:latin typeface="等线" panose="02010600030101010101" pitchFamily="2" charset="-122"/>
                    <a:ea typeface="等线" panose="02010600030101010101" pitchFamily="2" charset="-122"/>
                    <a:cs typeface="Times New Roman" panose="02020603050405020304" pitchFamily="18" charset="0"/>
                  </a:rPr>
                  <a:t>我们使用一个由粗到细的</a:t>
                </a:r>
                <a:r>
                  <a:rPr lang="zh-CN" altLang="en-US" sz="2000" kern="100" spc="75"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生成器</a:t>
                </a:r>
                <a:r>
                  <a:rPr lang="zh-CN" altLang="en-US" sz="2000" kern="100" spc="75" dirty="0">
                    <a:effectLst/>
                    <a:latin typeface="等线" panose="02010600030101010101" pitchFamily="2" charset="-122"/>
                    <a:ea typeface="等线" panose="02010600030101010101" pitchFamily="2" charset="-122"/>
                    <a:cs typeface="Times New Roman" panose="02020603050405020304" pitchFamily="18" charset="0"/>
                  </a:rPr>
                  <a:t>将一个低维码</a:t>
                </a:r>
                <a:r>
                  <a:rPr lang="en-US" altLang="zh-CN" sz="2000" kern="100" spc="75" dirty="0">
                    <a:effectLst/>
                    <a:latin typeface="Arial" panose="020B0604020202020204" pitchFamily="34" charset="0"/>
                    <a:ea typeface="等线" panose="02010600030101010101" pitchFamily="2" charset="-122"/>
                    <a:cs typeface="Times New Roman" panose="02020603050405020304" pitchFamily="18" charset="0"/>
                  </a:rPr>
                  <a:t>z</a:t>
                </a:r>
                <a:r>
                  <a:rPr lang="zh-CN" altLang="en-US" sz="2000" kern="100" spc="75" dirty="0">
                    <a:effectLst/>
                    <a:latin typeface="等线" panose="02010600030101010101" pitchFamily="2" charset="-122"/>
                    <a:ea typeface="等线" panose="02010600030101010101" pitchFamily="2" charset="-122"/>
                    <a:cs typeface="Times New Roman" panose="02020603050405020304" pitchFamily="18" charset="0"/>
                  </a:rPr>
                  <a:t>转换成相应的</a:t>
                </a:r>
                <a:r>
                  <a:rPr lang="zh-CN" altLang="en-US" sz="2000" kern="100" spc="75"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高分辨率和干净的面</a:t>
                </a:r>
                <a:r>
                  <a:rPr lang="zh-CN" altLang="en-US" sz="2000" kern="100" spc="75"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spc="75" dirty="0">
                    <a:effectLst/>
                    <a:latin typeface="等线" panose="02010600030101010101" pitchFamily="2" charset="-122"/>
                    <a:ea typeface="等线" panose="02010600030101010101" pitchFamily="2" charset="-122"/>
                    <a:cs typeface="Times New Roman" panose="02020603050405020304" pitchFamily="18" charset="0"/>
                  </a:rPr>
                  <a:t>在逐级生成的同时，将</a:t>
                </a:r>
                <a14:m>
                  <m:oMath xmlns:m="http://schemas.openxmlformats.org/officeDocument/2006/math">
                    <m:sSub>
                      <m:sSubPr>
                        <m:ctrlPr>
                          <a:rPr lang="en-US" altLang="zh-CN" sz="2000" i="1" kern="100" spc="75" smtClean="0">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altLang="zh-CN" sz="2000" i="1" kern="100" spc="75">
                            <a:latin typeface="Cambria Math" panose="02040503050406030204" pitchFamily="18" charset="0"/>
                            <a:ea typeface="等线" panose="02010600030101010101" pitchFamily="2" charset="-122"/>
                            <a:cs typeface="Times New Roman" panose="02020603050405020304" pitchFamily="18" charset="0"/>
                          </a:rPr>
                          <m:t>r</m:t>
                        </m:r>
                      </m:e>
                      <m:sub>
                        <m:r>
                          <a:rPr lang="en-US" altLang="zh-CN" sz="2000" b="0" i="1" kern="100" spc="75" smtClean="0">
                            <a:effectLst/>
                            <a:latin typeface="Cambria Math" panose="02040503050406030204" pitchFamily="18" charset="0"/>
                            <a:ea typeface="等线" panose="02010600030101010101" pitchFamily="2" charset="-122"/>
                            <a:cs typeface="Times New Roman" panose="02020603050405020304" pitchFamily="18" charset="0"/>
                          </a:rPr>
                          <m:t>𝑓</m:t>
                        </m:r>
                      </m:sub>
                    </m:sSub>
                  </m:oMath>
                </a14:m>
                <a:r>
                  <a:rPr lang="zh-CN" altLang="en-US" sz="2000" kern="100" spc="75" dirty="0">
                    <a:effectLst/>
                    <a:latin typeface="等线" panose="02010600030101010101" pitchFamily="2" charset="-122"/>
                    <a:ea typeface="等线" panose="02010600030101010101" pitchFamily="2" charset="-122"/>
                    <a:cs typeface="Times New Roman" panose="02020603050405020304" pitchFamily="18" charset="0"/>
                  </a:rPr>
                  <a:t>以空间自适应的方式注入到每个尺度的生成器中</a:t>
                </a:r>
                <a:r>
                  <a:rPr lang="zh-CN" altLang="en-US" sz="2000" kern="100" spc="75"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spc="75" dirty="0">
                    <a:effectLst/>
                    <a:latin typeface="等线" panose="02010600030101010101" pitchFamily="2" charset="-122"/>
                    <a:ea typeface="等线" panose="02010600030101010101" pitchFamily="2" charset="-122"/>
                    <a:cs typeface="Times New Roman" panose="02020603050405020304" pitchFamily="18" charset="0"/>
                  </a:rPr>
                  <a:t>尽可能多地</a:t>
                </a:r>
                <a:r>
                  <a:rPr lang="zh-CN" altLang="en-US" sz="2000" kern="100" spc="75"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捕获退化人脸的风格和结构信息</a:t>
                </a:r>
                <a:r>
                  <a:rPr lang="zh-CN" altLang="en-US" sz="2000" kern="100" spc="75"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3" name="文本框 2">
                <a:extLst>
                  <a:ext uri="{FF2B5EF4-FFF2-40B4-BE49-F238E27FC236}">
                    <a16:creationId xmlns:a16="http://schemas.microsoft.com/office/drawing/2014/main" id="{FDA6EDAB-4420-4948-BA2C-E8DEBB4DCE78}"/>
                  </a:ext>
                </a:extLst>
              </p:cNvPr>
              <p:cNvSpPr txBox="1">
                <a:spLocks noRot="1" noChangeAspect="1" noMove="1" noResize="1" noEditPoints="1" noAdjustHandles="1" noChangeArrowheads="1" noChangeShapeType="1" noTextEdit="1"/>
              </p:cNvSpPr>
              <p:nvPr/>
            </p:nvSpPr>
            <p:spPr>
              <a:xfrm>
                <a:off x="1655545" y="1174282"/>
                <a:ext cx="7883091" cy="1932837"/>
              </a:xfrm>
              <a:prstGeom prst="rect">
                <a:avLst/>
              </a:prstGeom>
              <a:blipFill>
                <a:blip r:embed="rId2"/>
                <a:stretch>
                  <a:fillRect t="-1893" r="-1392"/>
                </a:stretch>
              </a:blipFill>
            </p:spPr>
            <p:txBody>
              <a:bodyPr/>
              <a:lstStyle/>
              <a:p>
                <a:r>
                  <a:rPr lang="zh-CN" altLang="en-US">
                    <a:noFill/>
                  </a:rPr>
                  <a:t> </a:t>
                </a:r>
              </a:p>
            </p:txBody>
          </p:sp>
        </mc:Fallback>
      </mc:AlternateContent>
      <p:pic>
        <p:nvPicPr>
          <p:cNvPr id="5" name="图片 4" descr="图表, 瀑布图&#10;&#10;描述已自动生成">
            <a:extLst>
              <a:ext uri="{FF2B5EF4-FFF2-40B4-BE49-F238E27FC236}">
                <a16:creationId xmlns:a16="http://schemas.microsoft.com/office/drawing/2014/main" id="{90D594D7-CA15-4057-9826-475A2FE6C5AF}"/>
              </a:ext>
            </a:extLst>
          </p:cNvPr>
          <p:cNvPicPr>
            <a:picLocks noChangeAspect="1"/>
          </p:cNvPicPr>
          <p:nvPr/>
        </p:nvPicPr>
        <p:blipFill>
          <a:blip r:embed="rId3"/>
          <a:stretch>
            <a:fillRect/>
          </a:stretch>
        </p:blipFill>
        <p:spPr>
          <a:xfrm>
            <a:off x="2949140" y="2950859"/>
            <a:ext cx="5694346" cy="3151558"/>
          </a:xfrm>
          <a:prstGeom prst="rect">
            <a:avLst/>
          </a:prstGeom>
        </p:spPr>
      </p:pic>
    </p:spTree>
    <p:extLst>
      <p:ext uri="{BB962C8B-B14F-4D97-AF65-F5344CB8AC3E}">
        <p14:creationId xmlns:p14="http://schemas.microsoft.com/office/powerpoint/2010/main" val="4283177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27364-E1A1-480D-A99F-BD4D95832B9F}"/>
              </a:ext>
            </a:extLst>
          </p:cNvPr>
          <p:cNvSpPr>
            <a:spLocks noGrp="1"/>
          </p:cNvSpPr>
          <p:nvPr>
            <p:ph type="title"/>
          </p:nvPr>
        </p:nvSpPr>
        <p:spPr/>
        <p:txBody>
          <a:bodyPr/>
          <a:lstStyle/>
          <a:p>
            <a:r>
              <a:rPr lang="zh-CN" altLang="en-US" dirty="0"/>
              <a:t>表面增强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2C75002-F6E1-4813-9C68-155F1274C9BB}"/>
                  </a:ext>
                </a:extLst>
              </p:cNvPr>
              <p:cNvSpPr txBox="1"/>
              <p:nvPr/>
            </p:nvSpPr>
            <p:spPr>
              <a:xfrm>
                <a:off x="1424539" y="1193533"/>
                <a:ext cx="8316227" cy="984885"/>
              </a:xfrm>
              <a:prstGeom prst="rect">
                <a:avLst/>
              </a:prstGeom>
              <a:noFill/>
            </p:spPr>
            <p:txBody>
              <a:bodyPr wrap="square" rtlCol="0">
                <a:spAutoFit/>
              </a:bodyPr>
              <a:lstStyle/>
              <a:p>
                <a:r>
                  <a:rPr lang="zh-CN" altLang="en-US" sz="2000" dirty="0">
                    <a:effectLst/>
                    <a:latin typeface="Arial" panose="020B0604020202020204" pitchFamily="34" charset="0"/>
                  </a:rPr>
                  <a:t>为了训练所提出的人脸增强网络，我们对生成的人脸和高分辨率</a:t>
                </a:r>
                <a14:m>
                  <m:oMath xmlns:m="http://schemas.openxmlformats.org/officeDocument/2006/math">
                    <m:sSub>
                      <m:sSubPr>
                        <m:ctrlPr>
                          <a:rPr lang="en-US" altLang="zh-CN" sz="2000" i="1" smtClean="0">
                            <a:effectLst/>
                            <a:latin typeface="Cambria Math" panose="02040503050406030204" pitchFamily="18" charset="0"/>
                          </a:rPr>
                        </m:ctrlPr>
                      </m:sSubPr>
                      <m:e>
                        <m:r>
                          <m:rPr>
                            <m:sty m:val="p"/>
                          </m:rPr>
                          <a:rPr lang="en-US" altLang="zh-CN" sz="2000" i="1">
                            <a:latin typeface="Cambria Math" panose="02040503050406030204" pitchFamily="18" charset="0"/>
                          </a:rPr>
                          <m:t>r</m:t>
                        </m:r>
                      </m:e>
                      <m:sub>
                        <m:r>
                          <a:rPr lang="en-US" altLang="zh-CN" sz="2000" b="0" i="1" smtClean="0">
                            <a:effectLst/>
                            <a:latin typeface="Cambria Math" panose="02040503050406030204" pitchFamily="18" charset="0"/>
                          </a:rPr>
                          <m:t>𝑐</m:t>
                        </m:r>
                      </m:sub>
                    </m:sSub>
                  </m:oMath>
                </a14:m>
                <a:r>
                  <a:rPr lang="zh-CN" altLang="en-US" sz="2000" dirty="0">
                    <a:effectLst/>
                    <a:latin typeface="Arial" panose="020B0604020202020204" pitchFamily="34" charset="0"/>
                  </a:rPr>
                  <a:t>之间的感知距离进行惩罚</a:t>
                </a:r>
                <a:r>
                  <a:rPr lang="zh-CN" altLang="en-US" sz="2000" dirty="0">
                    <a:latin typeface="Arial" panose="020B0604020202020204" pitchFamily="34" charset="0"/>
                  </a:rPr>
                  <a:t>：</a:t>
                </a:r>
                <a:endParaRPr lang="en-US" altLang="zh-CN" sz="2000" dirty="0">
                  <a:effectLst/>
                  <a:latin typeface="Arial" panose="020B0604020202020204" pitchFamily="34" charset="0"/>
                </a:endParaRPr>
              </a:p>
              <a:p>
                <a:endParaRPr lang="zh-CN" altLang="en-US" dirty="0"/>
              </a:p>
            </p:txBody>
          </p:sp>
        </mc:Choice>
        <mc:Fallback xmlns="">
          <p:sp>
            <p:nvSpPr>
              <p:cNvPr id="3" name="文本框 2">
                <a:extLst>
                  <a:ext uri="{FF2B5EF4-FFF2-40B4-BE49-F238E27FC236}">
                    <a16:creationId xmlns:a16="http://schemas.microsoft.com/office/drawing/2014/main" id="{B2C75002-F6E1-4813-9C68-155F1274C9BB}"/>
                  </a:ext>
                </a:extLst>
              </p:cNvPr>
              <p:cNvSpPr txBox="1">
                <a:spLocks noRot="1" noChangeAspect="1" noMove="1" noResize="1" noEditPoints="1" noAdjustHandles="1" noChangeArrowheads="1" noChangeShapeType="1" noTextEdit="1"/>
              </p:cNvSpPr>
              <p:nvPr/>
            </p:nvSpPr>
            <p:spPr>
              <a:xfrm>
                <a:off x="1424539" y="1193533"/>
                <a:ext cx="8316227" cy="984885"/>
              </a:xfrm>
              <a:prstGeom prst="rect">
                <a:avLst/>
              </a:prstGeom>
              <a:blipFill>
                <a:blip r:embed="rId2"/>
                <a:stretch>
                  <a:fillRect l="-806" t="-3727" r="-44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BC4D6FE-8155-48B3-9E09-A2CFACBB7D89}"/>
              </a:ext>
            </a:extLst>
          </p:cNvPr>
          <p:cNvPicPr>
            <a:picLocks noChangeAspect="1"/>
          </p:cNvPicPr>
          <p:nvPr/>
        </p:nvPicPr>
        <p:blipFill>
          <a:blip r:embed="rId3"/>
          <a:stretch>
            <a:fillRect/>
          </a:stretch>
        </p:blipFill>
        <p:spPr>
          <a:xfrm>
            <a:off x="2136810" y="2189670"/>
            <a:ext cx="4995510" cy="99627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2E2B5BB-1B67-411D-93AC-63CFB5BA0ADE}"/>
                  </a:ext>
                </a:extLst>
              </p:cNvPr>
              <p:cNvSpPr txBox="1"/>
              <p:nvPr/>
            </p:nvSpPr>
            <p:spPr>
              <a:xfrm>
                <a:off x="7434981" y="2430036"/>
                <a:ext cx="4061861" cy="431913"/>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r</m:t>
                        </m:r>
                      </m:e>
                      <m:sub>
                        <m:r>
                          <a:rPr lang="en-US" altLang="zh-CN" sz="2000" b="0" i="1" smtClean="0">
                            <a:latin typeface="Cambria Math" panose="02040503050406030204" pitchFamily="18" charset="0"/>
                          </a:rPr>
                          <m:t>𝑓</m:t>
                        </m:r>
                      </m:sub>
                    </m:sSub>
                    <m:r>
                      <a:rPr lang="zh-CN" altLang="en-US" sz="2000" i="1">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𝑟</m:t>
                        </m:r>
                      </m:e>
                      <m:sub>
                        <m:r>
                          <a:rPr lang="en-US" altLang="zh-CN" sz="2000" b="0" i="1" dirty="0" smtClean="0">
                            <a:latin typeface="Cambria Math" panose="02040503050406030204" pitchFamily="18" charset="0"/>
                          </a:rPr>
                          <m:t>𝑐</m:t>
                        </m:r>
                      </m:sub>
                    </m:sSub>
                    <m:r>
                      <a:rPr lang="zh-CN" altLang="en-US" sz="2000" i="1" dirty="0">
                        <a:latin typeface="Cambria Math" panose="02040503050406030204" pitchFamily="18" charset="0"/>
                      </a:rPr>
                      <m:t>的</m:t>
                    </m:r>
                    <m:r>
                      <a:rPr lang="zh-CN" altLang="en-US" sz="2000" i="1" dirty="0" smtClean="0">
                        <a:latin typeface="Cambria Math" panose="02040503050406030204" pitchFamily="18" charset="0"/>
                      </a:rPr>
                      <m:t>退化</m:t>
                    </m:r>
                  </m:oMath>
                </a14:m>
                <a:r>
                  <a:rPr lang="zh-CN" altLang="en-US" sz="2000" dirty="0"/>
                  <a:t>面，</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r</m:t>
                        </m:r>
                      </m:e>
                      <m:sub>
                        <m:r>
                          <a:rPr lang="en-US" altLang="zh-CN" sz="2000" b="0" i="1" smtClean="0">
                            <a:latin typeface="Cambria Math" panose="02040503050406030204" pitchFamily="18" charset="0"/>
                          </a:rPr>
                          <m:t>𝑓</m:t>
                        </m:r>
                      </m:sub>
                    </m:sSub>
                  </m:oMath>
                </a14:m>
                <a:r>
                  <a:rPr lang="zh-CN" altLang="en-US" sz="2000" dirty="0"/>
                  <a:t>的潜码</a:t>
                </a:r>
              </a:p>
            </p:txBody>
          </p:sp>
        </mc:Choice>
        <mc:Fallback xmlns="">
          <p:sp>
            <p:nvSpPr>
              <p:cNvPr id="6" name="文本框 5">
                <a:extLst>
                  <a:ext uri="{FF2B5EF4-FFF2-40B4-BE49-F238E27FC236}">
                    <a16:creationId xmlns:a16="http://schemas.microsoft.com/office/drawing/2014/main" id="{22E2B5BB-1B67-411D-93AC-63CFB5BA0ADE}"/>
                  </a:ext>
                </a:extLst>
              </p:cNvPr>
              <p:cNvSpPr txBox="1">
                <a:spLocks noRot="1" noChangeAspect="1" noMove="1" noResize="1" noEditPoints="1" noAdjustHandles="1" noChangeArrowheads="1" noChangeShapeType="1" noTextEdit="1"/>
              </p:cNvSpPr>
              <p:nvPr/>
            </p:nvSpPr>
            <p:spPr>
              <a:xfrm>
                <a:off x="7434981" y="2430036"/>
                <a:ext cx="4061861" cy="431913"/>
              </a:xfrm>
              <a:prstGeom prst="rect">
                <a:avLst/>
              </a:prstGeom>
              <a:blipFill>
                <a:blip r:embed="rId4"/>
                <a:stretch>
                  <a:fillRect t="-7143" b="-2000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2EBF9737-6A86-44E6-A12F-B3EA99557184}"/>
              </a:ext>
            </a:extLst>
          </p:cNvPr>
          <p:cNvSpPr txBox="1"/>
          <p:nvPr/>
        </p:nvSpPr>
        <p:spPr>
          <a:xfrm>
            <a:off x="1424539" y="3448476"/>
            <a:ext cx="7770261" cy="677108"/>
          </a:xfrm>
          <a:prstGeom prst="rect">
            <a:avLst/>
          </a:prstGeom>
          <a:noFill/>
        </p:spPr>
        <p:txBody>
          <a:bodyPr wrap="square" rtlCol="0">
            <a:spAutoFit/>
          </a:bodyPr>
          <a:lstStyle/>
          <a:p>
            <a:r>
              <a:rPr lang="zh-CN" altLang="en-US" sz="2000" dirty="0">
                <a:effectLst/>
                <a:latin typeface="Arial" panose="020B0604020202020204" pitchFamily="34" charset="0"/>
              </a:rPr>
              <a:t>训练过程中还涉及另一个对抗性损失，以确保</a:t>
            </a:r>
            <a:r>
              <a:rPr lang="zh-CN" altLang="en-US" sz="2000" dirty="0">
                <a:solidFill>
                  <a:srgbClr val="FF0000"/>
                </a:solidFill>
                <a:effectLst/>
                <a:latin typeface="Arial" panose="020B0604020202020204" pitchFamily="34" charset="0"/>
              </a:rPr>
              <a:t>高频细节</a:t>
            </a:r>
            <a:r>
              <a:rPr lang="zh-CN" altLang="en-US" sz="2000" dirty="0">
                <a:effectLst/>
                <a:latin typeface="Arial" panose="020B0604020202020204" pitchFamily="34" charset="0"/>
              </a:rPr>
              <a:t>的合成：</a:t>
            </a:r>
            <a:endParaRPr lang="en-US" altLang="zh-CN" sz="2000" dirty="0">
              <a:effectLst/>
              <a:latin typeface="Arial" panose="020B0604020202020204" pitchFamily="34" charset="0"/>
            </a:endParaRPr>
          </a:p>
          <a:p>
            <a:endParaRPr lang="zh-CN" altLang="en-US" dirty="0"/>
          </a:p>
        </p:txBody>
      </p:sp>
      <p:pic>
        <p:nvPicPr>
          <p:cNvPr id="9" name="图片 8" descr="文本, 信件&#10;&#10;描述已自动生成">
            <a:extLst>
              <a:ext uri="{FF2B5EF4-FFF2-40B4-BE49-F238E27FC236}">
                <a16:creationId xmlns:a16="http://schemas.microsoft.com/office/drawing/2014/main" id="{158DA9D4-A0E1-4E10-9111-9A16DA099680}"/>
              </a:ext>
            </a:extLst>
          </p:cNvPr>
          <p:cNvPicPr>
            <a:picLocks noChangeAspect="1"/>
          </p:cNvPicPr>
          <p:nvPr/>
        </p:nvPicPr>
        <p:blipFill>
          <a:blip r:embed="rId5"/>
          <a:stretch>
            <a:fillRect/>
          </a:stretch>
        </p:blipFill>
        <p:spPr>
          <a:xfrm>
            <a:off x="3396663" y="4109138"/>
            <a:ext cx="5611133" cy="1174062"/>
          </a:xfrm>
          <a:prstGeom prst="rect">
            <a:avLst/>
          </a:prstGeom>
        </p:spPr>
      </p:pic>
    </p:spTree>
    <p:extLst>
      <p:ext uri="{BB962C8B-B14F-4D97-AF65-F5344CB8AC3E}">
        <p14:creationId xmlns:p14="http://schemas.microsoft.com/office/powerpoint/2010/main" val="41406463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1840BD-C8E0-49E3-BD11-FBCC46529F27}"/>
              </a:ext>
            </a:extLst>
          </p:cNvPr>
          <p:cNvSpPr>
            <a:spLocks noGrp="1"/>
          </p:cNvSpPr>
          <p:nvPr>
            <p:ph type="title"/>
          </p:nvPr>
        </p:nvSpPr>
        <p:spPr/>
        <p:txBody>
          <a:bodyPr/>
          <a:lstStyle/>
          <a:p>
            <a:r>
              <a:rPr lang="zh-CN" altLang="en-US" dirty="0"/>
              <a:t>表面增强</a:t>
            </a:r>
          </a:p>
        </p:txBody>
      </p:sp>
      <p:sp>
        <p:nvSpPr>
          <p:cNvPr id="3" name="文本框 2">
            <a:extLst>
              <a:ext uri="{FF2B5EF4-FFF2-40B4-BE49-F238E27FC236}">
                <a16:creationId xmlns:a16="http://schemas.microsoft.com/office/drawing/2014/main" id="{A8BEBC29-F73F-438F-A84B-DF855B7AA9D4}"/>
              </a:ext>
            </a:extLst>
          </p:cNvPr>
          <p:cNvSpPr txBox="1"/>
          <p:nvPr/>
        </p:nvSpPr>
        <p:spPr>
          <a:xfrm>
            <a:off x="1755006" y="2228671"/>
            <a:ext cx="8681988" cy="2739211"/>
          </a:xfrm>
          <a:prstGeom prst="rect">
            <a:avLst/>
          </a:prstGeom>
          <a:noFill/>
        </p:spPr>
        <p:txBody>
          <a:bodyPr wrap="square" rtlCol="0">
            <a:spAutoFit/>
          </a:bodyPr>
          <a:lstStyle/>
          <a:p>
            <a:r>
              <a:rPr lang="zh-CN" altLang="en-US" sz="2200" kern="100" spc="75" dirty="0">
                <a:solidFill>
                  <a:srgbClr val="FF0000"/>
                </a:solidFill>
                <a:effectLst/>
                <a:latin typeface="+mn-ea"/>
              </a:rPr>
              <a:t>人脸增强网络</a:t>
            </a:r>
            <a:r>
              <a:rPr lang="zh-CN" altLang="en-US" sz="2200" kern="100" spc="75" dirty="0">
                <a:effectLst/>
                <a:latin typeface="+mn-ea"/>
              </a:rPr>
              <a:t>与以前的恢复网络联合训练，保证了</a:t>
            </a:r>
            <a:r>
              <a:rPr lang="zh-CN" altLang="en-US" sz="2200" kern="100" spc="75" dirty="0">
                <a:solidFill>
                  <a:srgbClr val="FF0000"/>
                </a:solidFill>
                <a:effectLst/>
                <a:latin typeface="+mn-ea"/>
              </a:rPr>
              <a:t>更好的泛化能力</a:t>
            </a:r>
            <a:r>
              <a:rPr lang="zh-CN" altLang="en-US" sz="2200" kern="100" spc="75" dirty="0">
                <a:effectLst/>
                <a:latin typeface="+mn-ea"/>
              </a:rPr>
              <a:t>，即</a:t>
            </a:r>
            <a:r>
              <a:rPr lang="zh-CN" altLang="en-US" sz="2200" kern="100" spc="75" dirty="0">
                <a:solidFill>
                  <a:srgbClr val="FF0000"/>
                </a:solidFill>
                <a:effectLst/>
                <a:latin typeface="+mn-ea"/>
              </a:rPr>
              <a:t>三重域翻译网络的输出</a:t>
            </a:r>
            <a:r>
              <a:rPr lang="zh-CN" altLang="en-US" sz="2200" kern="100" spc="75" dirty="0">
                <a:effectLst/>
                <a:latin typeface="+mn-ea"/>
              </a:rPr>
              <a:t>。</a:t>
            </a:r>
            <a:endParaRPr lang="en-US" altLang="zh-CN" sz="2200" kern="100" spc="75" dirty="0">
              <a:effectLst/>
              <a:latin typeface="+mn-ea"/>
            </a:endParaRPr>
          </a:p>
          <a:p>
            <a:r>
              <a:rPr lang="zh-CN" altLang="en-US" sz="2200" kern="100" spc="75" dirty="0">
                <a:effectLst/>
                <a:latin typeface="+mn-ea"/>
              </a:rPr>
              <a:t>在推理过程中，我们首先搜索任意照片的人脸部分，然后利用提出的</a:t>
            </a:r>
            <a:r>
              <a:rPr lang="zh-CN" altLang="en-US" sz="2200" kern="100" spc="75" dirty="0">
                <a:solidFill>
                  <a:srgbClr val="FF0000"/>
                </a:solidFill>
                <a:effectLst/>
                <a:latin typeface="+mn-ea"/>
              </a:rPr>
              <a:t>增强网络</a:t>
            </a:r>
            <a:r>
              <a:rPr lang="zh-CN" altLang="en-US" sz="2200" kern="100" spc="75" dirty="0">
                <a:effectLst/>
                <a:latin typeface="+mn-ea"/>
              </a:rPr>
              <a:t>对该区域进行</a:t>
            </a:r>
            <a:r>
              <a:rPr lang="zh-CN" altLang="en-US" sz="2200" kern="100" spc="75" dirty="0">
                <a:solidFill>
                  <a:srgbClr val="FF0000"/>
                </a:solidFill>
                <a:effectLst/>
                <a:latin typeface="+mn-ea"/>
              </a:rPr>
              <a:t>细化</a:t>
            </a:r>
            <a:r>
              <a:rPr lang="zh-CN" altLang="en-US" sz="2200" kern="100" spc="75" dirty="0">
                <a:effectLst/>
                <a:latin typeface="+mn-ea"/>
              </a:rPr>
              <a:t>。由于生成模型的存在，重构的人脸与输入的人脸之间有时会出现颜色转换退化的脸。我们通过</a:t>
            </a:r>
            <a:r>
              <a:rPr lang="zh-CN" altLang="en-US" sz="2200" kern="100" spc="75" dirty="0">
                <a:solidFill>
                  <a:srgbClr val="FF0000"/>
                </a:solidFill>
                <a:effectLst/>
                <a:latin typeface="+mn-ea"/>
              </a:rPr>
              <a:t>直方图匹配</a:t>
            </a:r>
            <a:r>
              <a:rPr lang="zh-CN" altLang="en-US" sz="2200" kern="100" spc="75" dirty="0">
                <a:effectLst/>
                <a:latin typeface="+mn-ea"/>
              </a:rPr>
              <a:t>来解决这个问题。最后将重建的人脸与原始输入的照片进行</a:t>
            </a:r>
            <a:r>
              <a:rPr lang="zh-CN" altLang="en-US" sz="2200" kern="100" spc="75" dirty="0">
                <a:solidFill>
                  <a:srgbClr val="FF0000"/>
                </a:solidFill>
                <a:effectLst/>
                <a:latin typeface="+mn-ea"/>
              </a:rPr>
              <a:t>线性混合</a:t>
            </a:r>
            <a:r>
              <a:rPr lang="zh-CN" altLang="en-US" sz="2200" kern="100" spc="75" dirty="0">
                <a:effectLst/>
                <a:latin typeface="+mn-ea"/>
              </a:rPr>
              <a:t>，得到最终的结果。</a:t>
            </a:r>
            <a:endParaRPr lang="zh-CN" altLang="en-US" sz="2200" kern="100" dirty="0">
              <a:effectLst/>
              <a:latin typeface="+mn-ea"/>
            </a:endParaRPr>
          </a:p>
          <a:p>
            <a:endParaRPr lang="zh-CN" altLang="en-US" dirty="0"/>
          </a:p>
        </p:txBody>
      </p:sp>
    </p:spTree>
    <p:extLst>
      <p:ext uri="{BB962C8B-B14F-4D97-AF65-F5344CB8AC3E}">
        <p14:creationId xmlns:p14="http://schemas.microsoft.com/office/powerpoint/2010/main" val="1591922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90F07-4065-4016-A8D5-1D022201D564}"/>
              </a:ext>
            </a:extLst>
          </p:cNvPr>
          <p:cNvSpPr>
            <a:spLocks noGrp="1"/>
          </p:cNvSpPr>
          <p:nvPr>
            <p:ph type="title"/>
          </p:nvPr>
        </p:nvSpPr>
        <p:spPr/>
        <p:txBody>
          <a:bodyPr/>
          <a:lstStyle/>
          <a:p>
            <a:r>
              <a:rPr lang="zh-CN" altLang="en-US" dirty="0"/>
              <a:t>基于深度空间变换的旧照片复原技术</a:t>
            </a:r>
          </a:p>
        </p:txBody>
      </p:sp>
      <p:sp>
        <p:nvSpPr>
          <p:cNvPr id="3" name="文本框 2">
            <a:extLst>
              <a:ext uri="{FF2B5EF4-FFF2-40B4-BE49-F238E27FC236}">
                <a16:creationId xmlns:a16="http://schemas.microsoft.com/office/drawing/2014/main" id="{1535BF53-6AD6-4F29-B353-42AA808D92A3}"/>
              </a:ext>
            </a:extLst>
          </p:cNvPr>
          <p:cNvSpPr txBox="1"/>
          <p:nvPr/>
        </p:nvSpPr>
        <p:spPr>
          <a:xfrm>
            <a:off x="3373254" y="1043827"/>
            <a:ext cx="7524549" cy="369332"/>
          </a:xfrm>
          <a:prstGeom prst="rect">
            <a:avLst/>
          </a:prstGeom>
          <a:noFill/>
        </p:spPr>
        <p:txBody>
          <a:bodyPr wrap="square" rtlCol="0">
            <a:spAutoFit/>
          </a:bodyPr>
          <a:lstStyle/>
          <a:p>
            <a:r>
              <a:rPr lang="zh-CN" altLang="en-US" dirty="0"/>
              <a:t>        </a:t>
            </a:r>
          </a:p>
        </p:txBody>
      </p:sp>
      <p:sp>
        <p:nvSpPr>
          <p:cNvPr id="12" name="文本框 11">
            <a:extLst>
              <a:ext uri="{FF2B5EF4-FFF2-40B4-BE49-F238E27FC236}">
                <a16:creationId xmlns:a16="http://schemas.microsoft.com/office/drawing/2014/main" id="{AE2C11F6-1B22-47A1-A581-CA96BA0FEA2C}"/>
              </a:ext>
            </a:extLst>
          </p:cNvPr>
          <p:cNvSpPr txBox="1"/>
          <p:nvPr/>
        </p:nvSpPr>
        <p:spPr>
          <a:xfrm>
            <a:off x="916066" y="1732547"/>
            <a:ext cx="1779008" cy="3139321"/>
          </a:xfrm>
          <a:prstGeom prst="rect">
            <a:avLst/>
          </a:prstGeom>
          <a:noFill/>
        </p:spPr>
        <p:txBody>
          <a:bodyPr wrap="square" rtlCol="0">
            <a:spAutoFit/>
          </a:bodyPr>
          <a:lstStyle/>
          <a:p>
            <a:r>
              <a:rPr lang="zh-CN" altLang="en-US" dirty="0"/>
              <a:t>输入图像：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输出图像：</a:t>
            </a:r>
          </a:p>
        </p:txBody>
      </p:sp>
      <p:pic>
        <p:nvPicPr>
          <p:cNvPr id="14" name="图片 13" descr="人在微笑&#10;&#10;描述已自动生成">
            <a:extLst>
              <a:ext uri="{FF2B5EF4-FFF2-40B4-BE49-F238E27FC236}">
                <a16:creationId xmlns:a16="http://schemas.microsoft.com/office/drawing/2014/main" id="{960954D1-F609-4BA0-BE79-58279727DA0F}"/>
              </a:ext>
            </a:extLst>
          </p:cNvPr>
          <p:cNvPicPr>
            <a:picLocks noChangeAspect="1"/>
          </p:cNvPicPr>
          <p:nvPr/>
        </p:nvPicPr>
        <p:blipFill>
          <a:blip r:embed="rId2"/>
          <a:stretch>
            <a:fillRect/>
          </a:stretch>
        </p:blipFill>
        <p:spPr>
          <a:xfrm>
            <a:off x="2527495" y="1043827"/>
            <a:ext cx="2389945" cy="2423048"/>
          </a:xfrm>
          <a:prstGeom prst="rect">
            <a:avLst/>
          </a:prstGeom>
        </p:spPr>
      </p:pic>
      <p:pic>
        <p:nvPicPr>
          <p:cNvPr id="16" name="图片 15" descr="女孩在微笑&#10;&#10;描述已自动生成">
            <a:extLst>
              <a:ext uri="{FF2B5EF4-FFF2-40B4-BE49-F238E27FC236}">
                <a16:creationId xmlns:a16="http://schemas.microsoft.com/office/drawing/2014/main" id="{7AE41A86-2BC9-44DA-AE21-8216EC3D60B7}"/>
              </a:ext>
            </a:extLst>
          </p:cNvPr>
          <p:cNvPicPr>
            <a:picLocks noChangeAspect="1"/>
          </p:cNvPicPr>
          <p:nvPr/>
        </p:nvPicPr>
        <p:blipFill>
          <a:blip r:embed="rId3"/>
          <a:stretch>
            <a:fillRect/>
          </a:stretch>
        </p:blipFill>
        <p:spPr>
          <a:xfrm>
            <a:off x="2527494" y="3451896"/>
            <a:ext cx="2389946" cy="2423049"/>
          </a:xfrm>
          <a:prstGeom prst="rect">
            <a:avLst/>
          </a:prstGeom>
        </p:spPr>
      </p:pic>
      <p:pic>
        <p:nvPicPr>
          <p:cNvPr id="18" name="图片 17" descr="模糊的照片人的大头照&#10;&#10;描述已自动生成">
            <a:extLst>
              <a:ext uri="{FF2B5EF4-FFF2-40B4-BE49-F238E27FC236}">
                <a16:creationId xmlns:a16="http://schemas.microsoft.com/office/drawing/2014/main" id="{925F1CF5-F1A4-4B14-9668-CB89764555B8}"/>
              </a:ext>
            </a:extLst>
          </p:cNvPr>
          <p:cNvPicPr>
            <a:picLocks noChangeAspect="1"/>
          </p:cNvPicPr>
          <p:nvPr/>
        </p:nvPicPr>
        <p:blipFill>
          <a:blip r:embed="rId4"/>
          <a:stretch>
            <a:fillRect/>
          </a:stretch>
        </p:blipFill>
        <p:spPr>
          <a:xfrm>
            <a:off x="5008681" y="1013505"/>
            <a:ext cx="2265881" cy="2415495"/>
          </a:xfrm>
          <a:prstGeom prst="rect">
            <a:avLst/>
          </a:prstGeom>
        </p:spPr>
      </p:pic>
      <p:pic>
        <p:nvPicPr>
          <p:cNvPr id="20" name="图片 19" descr="男孩在微笑&#10;&#10;描述已自动生成">
            <a:extLst>
              <a:ext uri="{FF2B5EF4-FFF2-40B4-BE49-F238E27FC236}">
                <a16:creationId xmlns:a16="http://schemas.microsoft.com/office/drawing/2014/main" id="{AFE03BF6-E20B-49BB-B0F9-D77407E3C0A6}"/>
              </a:ext>
            </a:extLst>
          </p:cNvPr>
          <p:cNvPicPr>
            <a:picLocks noChangeAspect="1"/>
          </p:cNvPicPr>
          <p:nvPr/>
        </p:nvPicPr>
        <p:blipFill>
          <a:blip r:embed="rId5"/>
          <a:stretch>
            <a:fillRect/>
          </a:stretch>
        </p:blipFill>
        <p:spPr>
          <a:xfrm>
            <a:off x="5008681" y="3451896"/>
            <a:ext cx="2265881" cy="2415495"/>
          </a:xfrm>
          <a:prstGeom prst="rect">
            <a:avLst/>
          </a:prstGeom>
        </p:spPr>
      </p:pic>
      <p:pic>
        <p:nvPicPr>
          <p:cNvPr id="22" name="图片 21" descr="女人的照片&#10;&#10;中度可信度描述已自动生成">
            <a:extLst>
              <a:ext uri="{FF2B5EF4-FFF2-40B4-BE49-F238E27FC236}">
                <a16:creationId xmlns:a16="http://schemas.microsoft.com/office/drawing/2014/main" id="{B68D9E68-FD21-465A-855C-82DA87DC81E0}"/>
              </a:ext>
            </a:extLst>
          </p:cNvPr>
          <p:cNvPicPr>
            <a:picLocks noChangeAspect="1"/>
          </p:cNvPicPr>
          <p:nvPr/>
        </p:nvPicPr>
        <p:blipFill>
          <a:blip r:embed="rId6"/>
          <a:stretch>
            <a:fillRect/>
          </a:stretch>
        </p:blipFill>
        <p:spPr>
          <a:xfrm>
            <a:off x="7365803" y="1043827"/>
            <a:ext cx="2226913" cy="2373954"/>
          </a:xfrm>
          <a:prstGeom prst="rect">
            <a:avLst/>
          </a:prstGeom>
        </p:spPr>
      </p:pic>
      <p:pic>
        <p:nvPicPr>
          <p:cNvPr id="24" name="图片 23" descr="人的照片&#10;&#10;描述已自动生成">
            <a:extLst>
              <a:ext uri="{FF2B5EF4-FFF2-40B4-BE49-F238E27FC236}">
                <a16:creationId xmlns:a16="http://schemas.microsoft.com/office/drawing/2014/main" id="{6F4C8B1A-0DD1-4FD8-A1C8-B7505E1E4B4E}"/>
              </a:ext>
            </a:extLst>
          </p:cNvPr>
          <p:cNvPicPr>
            <a:picLocks noChangeAspect="1"/>
          </p:cNvPicPr>
          <p:nvPr/>
        </p:nvPicPr>
        <p:blipFill>
          <a:blip r:embed="rId7"/>
          <a:stretch>
            <a:fillRect/>
          </a:stretch>
        </p:blipFill>
        <p:spPr>
          <a:xfrm>
            <a:off x="7404771" y="3440219"/>
            <a:ext cx="2226913" cy="2373954"/>
          </a:xfrm>
          <a:prstGeom prst="rect">
            <a:avLst/>
          </a:prstGeom>
        </p:spPr>
      </p:pic>
    </p:spTree>
    <p:extLst>
      <p:ext uri="{BB962C8B-B14F-4D97-AF65-F5344CB8AC3E}">
        <p14:creationId xmlns:p14="http://schemas.microsoft.com/office/powerpoint/2010/main" val="6921957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E0300-1FEB-4FE1-AC4D-8670FA178521}"/>
              </a:ext>
            </a:extLst>
          </p:cNvPr>
          <p:cNvSpPr>
            <a:spLocks noGrp="1"/>
          </p:cNvSpPr>
          <p:nvPr>
            <p:ph type="title"/>
          </p:nvPr>
        </p:nvSpPr>
        <p:spPr/>
        <p:txBody>
          <a:bodyPr/>
          <a:lstStyle/>
          <a:p>
            <a:r>
              <a:rPr lang="zh-CN" altLang="en-US" dirty="0"/>
              <a:t>基于深度空间变换的旧照片复原技术</a:t>
            </a:r>
          </a:p>
        </p:txBody>
      </p:sp>
      <p:sp>
        <p:nvSpPr>
          <p:cNvPr id="3" name="文本框 2">
            <a:extLst>
              <a:ext uri="{FF2B5EF4-FFF2-40B4-BE49-F238E27FC236}">
                <a16:creationId xmlns:a16="http://schemas.microsoft.com/office/drawing/2014/main" id="{6BD83F01-A732-4EDA-A923-6879DACD5469}"/>
              </a:ext>
            </a:extLst>
          </p:cNvPr>
          <p:cNvSpPr txBox="1"/>
          <p:nvPr/>
        </p:nvSpPr>
        <p:spPr>
          <a:xfrm>
            <a:off x="916066" y="1828800"/>
            <a:ext cx="2298772" cy="3139321"/>
          </a:xfrm>
          <a:prstGeom prst="rect">
            <a:avLst/>
          </a:prstGeom>
          <a:noFill/>
        </p:spPr>
        <p:txBody>
          <a:bodyPr wrap="square" rtlCol="0">
            <a:spAutoFit/>
          </a:bodyPr>
          <a:lstStyle/>
          <a:p>
            <a:r>
              <a:rPr lang="zh-CN" altLang="en-US" dirty="0"/>
              <a:t>输入图像：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输出图像：</a:t>
            </a:r>
          </a:p>
        </p:txBody>
      </p:sp>
      <p:pic>
        <p:nvPicPr>
          <p:cNvPr id="6" name="图片 5" descr="黑白照片里的人&#10;&#10;描述已自动生成">
            <a:extLst>
              <a:ext uri="{FF2B5EF4-FFF2-40B4-BE49-F238E27FC236}">
                <a16:creationId xmlns:a16="http://schemas.microsoft.com/office/drawing/2014/main" id="{9EFCC20F-BC48-4D39-9053-D973B38129C3}"/>
              </a:ext>
            </a:extLst>
          </p:cNvPr>
          <p:cNvPicPr>
            <a:picLocks noChangeAspect="1"/>
          </p:cNvPicPr>
          <p:nvPr/>
        </p:nvPicPr>
        <p:blipFill rotWithShape="1">
          <a:blip r:embed="rId2"/>
          <a:srcRect t="3084"/>
          <a:stretch/>
        </p:blipFill>
        <p:spPr>
          <a:xfrm>
            <a:off x="2377769" y="1146035"/>
            <a:ext cx="2465995" cy="2439943"/>
          </a:xfrm>
          <a:prstGeom prst="rect">
            <a:avLst/>
          </a:prstGeom>
        </p:spPr>
      </p:pic>
      <p:pic>
        <p:nvPicPr>
          <p:cNvPr id="7" name="图片 6" descr="女人的脸&#10;&#10;中度可信度描述已自动生成">
            <a:extLst>
              <a:ext uri="{FF2B5EF4-FFF2-40B4-BE49-F238E27FC236}">
                <a16:creationId xmlns:a16="http://schemas.microsoft.com/office/drawing/2014/main" id="{26B1AF9C-EAC4-4617-80EB-DB7236D667F1}"/>
              </a:ext>
            </a:extLst>
          </p:cNvPr>
          <p:cNvPicPr>
            <a:picLocks noChangeAspect="1"/>
          </p:cNvPicPr>
          <p:nvPr/>
        </p:nvPicPr>
        <p:blipFill rotWithShape="1">
          <a:blip r:embed="rId3"/>
          <a:srcRect t="3746" r="494"/>
          <a:stretch/>
        </p:blipFill>
        <p:spPr>
          <a:xfrm>
            <a:off x="4957763" y="1146034"/>
            <a:ext cx="2465994" cy="2439943"/>
          </a:xfrm>
          <a:prstGeom prst="rect">
            <a:avLst/>
          </a:prstGeom>
        </p:spPr>
      </p:pic>
      <p:pic>
        <p:nvPicPr>
          <p:cNvPr id="8" name="图片 7" descr="穿着西装笔挺的男子黑白照&#10;&#10;描述已自动生成">
            <a:extLst>
              <a:ext uri="{FF2B5EF4-FFF2-40B4-BE49-F238E27FC236}">
                <a16:creationId xmlns:a16="http://schemas.microsoft.com/office/drawing/2014/main" id="{12003679-A250-4F57-A40F-083D734032AC}"/>
              </a:ext>
            </a:extLst>
          </p:cNvPr>
          <p:cNvPicPr>
            <a:picLocks noChangeAspect="1"/>
          </p:cNvPicPr>
          <p:nvPr/>
        </p:nvPicPr>
        <p:blipFill>
          <a:blip r:embed="rId4"/>
          <a:stretch>
            <a:fillRect/>
          </a:stretch>
        </p:blipFill>
        <p:spPr>
          <a:xfrm>
            <a:off x="2377769" y="3679420"/>
            <a:ext cx="2465994" cy="2439941"/>
          </a:xfrm>
          <a:prstGeom prst="rect">
            <a:avLst/>
          </a:prstGeom>
        </p:spPr>
      </p:pic>
      <p:pic>
        <p:nvPicPr>
          <p:cNvPr id="9" name="图片 8" descr="女人的脸&#10;&#10;中度可信度描述已自动生成">
            <a:extLst>
              <a:ext uri="{FF2B5EF4-FFF2-40B4-BE49-F238E27FC236}">
                <a16:creationId xmlns:a16="http://schemas.microsoft.com/office/drawing/2014/main" id="{927E33BF-7EFE-4DA5-9A43-89E6A06D460F}"/>
              </a:ext>
            </a:extLst>
          </p:cNvPr>
          <p:cNvPicPr>
            <a:picLocks noChangeAspect="1"/>
          </p:cNvPicPr>
          <p:nvPr/>
        </p:nvPicPr>
        <p:blipFill rotWithShape="1">
          <a:blip r:embed="rId5"/>
          <a:srcRect t="3145"/>
          <a:stretch/>
        </p:blipFill>
        <p:spPr>
          <a:xfrm>
            <a:off x="4967175" y="3679420"/>
            <a:ext cx="2465994" cy="2439943"/>
          </a:xfrm>
          <a:prstGeom prst="rect">
            <a:avLst/>
          </a:prstGeom>
        </p:spPr>
      </p:pic>
      <p:pic>
        <p:nvPicPr>
          <p:cNvPr id="11" name="图片 10" descr="小孩的脸&#10;&#10;描述已自动生成">
            <a:extLst>
              <a:ext uri="{FF2B5EF4-FFF2-40B4-BE49-F238E27FC236}">
                <a16:creationId xmlns:a16="http://schemas.microsoft.com/office/drawing/2014/main" id="{83A84B76-92C6-4631-A2F2-C56238563E44}"/>
              </a:ext>
            </a:extLst>
          </p:cNvPr>
          <p:cNvPicPr>
            <a:picLocks noChangeAspect="1"/>
          </p:cNvPicPr>
          <p:nvPr/>
        </p:nvPicPr>
        <p:blipFill rotWithShape="1">
          <a:blip r:embed="rId6"/>
          <a:srcRect t="4534" b="-1"/>
          <a:stretch/>
        </p:blipFill>
        <p:spPr>
          <a:xfrm>
            <a:off x="7537756" y="1146035"/>
            <a:ext cx="2571444" cy="2473024"/>
          </a:xfrm>
          <a:prstGeom prst="rect">
            <a:avLst/>
          </a:prstGeom>
        </p:spPr>
      </p:pic>
      <p:pic>
        <p:nvPicPr>
          <p:cNvPr id="13" name="图片 12" descr="小孩微笑的头像&#10;&#10;描述已自动生成">
            <a:extLst>
              <a:ext uri="{FF2B5EF4-FFF2-40B4-BE49-F238E27FC236}">
                <a16:creationId xmlns:a16="http://schemas.microsoft.com/office/drawing/2014/main" id="{5B3D2787-4FC2-49BD-B03E-61473F0D75C5}"/>
              </a:ext>
            </a:extLst>
          </p:cNvPr>
          <p:cNvPicPr>
            <a:picLocks noChangeAspect="1"/>
          </p:cNvPicPr>
          <p:nvPr/>
        </p:nvPicPr>
        <p:blipFill rotWithShape="1">
          <a:blip r:embed="rId7"/>
          <a:srcRect t="3295" r="321"/>
          <a:stretch/>
        </p:blipFill>
        <p:spPr>
          <a:xfrm>
            <a:off x="7575407" y="3679420"/>
            <a:ext cx="2550013" cy="2439941"/>
          </a:xfrm>
          <a:prstGeom prst="rect">
            <a:avLst/>
          </a:prstGeom>
        </p:spPr>
      </p:pic>
    </p:spTree>
    <p:extLst>
      <p:ext uri="{BB962C8B-B14F-4D97-AF65-F5344CB8AC3E}">
        <p14:creationId xmlns:p14="http://schemas.microsoft.com/office/powerpoint/2010/main" val="37746789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6BDDD-D39F-41A7-BC7B-FC7D97A9149A}"/>
              </a:ext>
            </a:extLst>
          </p:cNvPr>
          <p:cNvSpPr>
            <a:spLocks noGrp="1"/>
          </p:cNvSpPr>
          <p:nvPr>
            <p:ph type="title"/>
          </p:nvPr>
        </p:nvSpPr>
        <p:spPr/>
        <p:txBody>
          <a:bodyPr/>
          <a:lstStyle/>
          <a:p>
            <a:r>
              <a:rPr lang="zh-CN" altLang="en-US" dirty="0"/>
              <a:t>三种复原方法比较</a:t>
            </a:r>
          </a:p>
        </p:txBody>
      </p:sp>
      <p:graphicFrame>
        <p:nvGraphicFramePr>
          <p:cNvPr id="5" name="表格 5">
            <a:extLst>
              <a:ext uri="{FF2B5EF4-FFF2-40B4-BE49-F238E27FC236}">
                <a16:creationId xmlns:a16="http://schemas.microsoft.com/office/drawing/2014/main" id="{9F4857AE-1BD5-4D29-AD44-34177407F6C3}"/>
              </a:ext>
            </a:extLst>
          </p:cNvPr>
          <p:cNvGraphicFramePr>
            <a:graphicFrameLocks noGrp="1"/>
          </p:cNvGraphicFramePr>
          <p:nvPr>
            <p:extLst>
              <p:ext uri="{D42A27DB-BD31-4B8C-83A1-F6EECF244321}">
                <p14:modId xmlns:p14="http://schemas.microsoft.com/office/powerpoint/2010/main" val="3993111828"/>
              </p:ext>
            </p:extLst>
          </p:nvPr>
        </p:nvGraphicFramePr>
        <p:xfrm>
          <a:off x="1127760" y="1412240"/>
          <a:ext cx="10160001" cy="3708400"/>
        </p:xfrm>
        <a:graphic>
          <a:graphicData uri="http://schemas.openxmlformats.org/drawingml/2006/table">
            <a:tbl>
              <a:tblPr firstRow="1" bandRow="1">
                <a:tableStyleId>{5C22544A-7EE6-4342-B048-85BDC9FD1C3A}</a:tableStyleId>
              </a:tblPr>
              <a:tblGrid>
                <a:gridCol w="3386667">
                  <a:extLst>
                    <a:ext uri="{9D8B030D-6E8A-4147-A177-3AD203B41FA5}">
                      <a16:colId xmlns:a16="http://schemas.microsoft.com/office/drawing/2014/main" val="3982015090"/>
                    </a:ext>
                  </a:extLst>
                </a:gridCol>
                <a:gridCol w="3386667">
                  <a:extLst>
                    <a:ext uri="{9D8B030D-6E8A-4147-A177-3AD203B41FA5}">
                      <a16:colId xmlns:a16="http://schemas.microsoft.com/office/drawing/2014/main" val="2245582970"/>
                    </a:ext>
                  </a:extLst>
                </a:gridCol>
                <a:gridCol w="3386667">
                  <a:extLst>
                    <a:ext uri="{9D8B030D-6E8A-4147-A177-3AD203B41FA5}">
                      <a16:colId xmlns:a16="http://schemas.microsoft.com/office/drawing/2014/main" val="1055153436"/>
                    </a:ext>
                  </a:extLst>
                </a:gridCol>
              </a:tblGrid>
              <a:tr h="680183">
                <a:tc>
                  <a:txBody>
                    <a:bodyPr/>
                    <a:lstStyle/>
                    <a:p>
                      <a:pPr algn="ctr"/>
                      <a:endParaRPr lang="zh-CN" altLang="en-US" dirty="0"/>
                    </a:p>
                  </a:txBody>
                  <a:tcPr/>
                </a:tc>
                <a:tc>
                  <a:txBody>
                    <a:bodyPr/>
                    <a:lstStyle/>
                    <a:p>
                      <a:pPr algn="ctr"/>
                      <a:r>
                        <a:rPr lang="zh-CN" altLang="en-US" dirty="0"/>
                        <a:t>优点</a:t>
                      </a:r>
                    </a:p>
                  </a:txBody>
                  <a:tcPr/>
                </a:tc>
                <a:tc>
                  <a:txBody>
                    <a:bodyPr/>
                    <a:lstStyle/>
                    <a:p>
                      <a:pPr algn="ctr"/>
                      <a:r>
                        <a:rPr lang="zh-CN" altLang="en-US" dirty="0"/>
                        <a:t>缺点</a:t>
                      </a:r>
                    </a:p>
                  </a:txBody>
                  <a:tcPr/>
                </a:tc>
                <a:extLst>
                  <a:ext uri="{0D108BD9-81ED-4DB2-BD59-A6C34878D82A}">
                    <a16:rowId xmlns:a16="http://schemas.microsoft.com/office/drawing/2014/main" val="3560433500"/>
                  </a:ext>
                </a:extLst>
              </a:tr>
              <a:tr h="1174017">
                <a:tc>
                  <a:txBody>
                    <a:bodyPr/>
                    <a:lstStyle/>
                    <a:p>
                      <a:pPr algn="ctr"/>
                      <a:r>
                        <a:rPr lang="zh-CN" altLang="en-US" dirty="0"/>
                        <a:t>逆滤波</a:t>
                      </a:r>
                    </a:p>
                  </a:txBody>
                  <a:tcPr/>
                </a:tc>
                <a:tc>
                  <a:txBody>
                    <a:bodyPr/>
                    <a:lstStyle/>
                    <a:p>
                      <a:pPr algn="ctr"/>
                      <a:r>
                        <a:rPr lang="zh-CN" altLang="en-US" dirty="0"/>
                        <a:t>数学表示式简单，物理意义明确</a:t>
                      </a:r>
                    </a:p>
                  </a:txBody>
                  <a:tcPr/>
                </a:tc>
                <a:tc>
                  <a:txBody>
                    <a:bodyPr/>
                    <a:lstStyle/>
                    <a:p>
                      <a:pPr algn="ctr"/>
                      <a:r>
                        <a:rPr lang="zh-CN" altLang="en-US" dirty="0"/>
                        <a:t>当噪声不为零时噪声会被放大</a:t>
                      </a:r>
                    </a:p>
                  </a:txBody>
                  <a:tcPr/>
                </a:tc>
                <a:extLst>
                  <a:ext uri="{0D108BD9-81ED-4DB2-BD59-A6C34878D82A}">
                    <a16:rowId xmlns:a16="http://schemas.microsoft.com/office/drawing/2014/main" val="3097521215"/>
                  </a:ext>
                </a:extLst>
              </a:tr>
              <a:tr h="1174017">
                <a:tc>
                  <a:txBody>
                    <a:bodyPr/>
                    <a:lstStyle/>
                    <a:p>
                      <a:pPr algn="ctr"/>
                      <a:r>
                        <a:rPr lang="zh-CN" altLang="en-US" dirty="0"/>
                        <a:t>维纳滤波</a:t>
                      </a:r>
                    </a:p>
                  </a:txBody>
                  <a:tcPr/>
                </a:tc>
                <a:tc>
                  <a:txBody>
                    <a:bodyPr/>
                    <a:lstStyle/>
                    <a:p>
                      <a:pPr algn="ctr"/>
                      <a:r>
                        <a:rPr lang="zh-CN" altLang="en-US" dirty="0"/>
                        <a:t>在图像受噪声影响时效果显著</a:t>
                      </a:r>
                    </a:p>
                  </a:txBody>
                  <a:tcPr/>
                </a:tc>
                <a:tc>
                  <a:txBody>
                    <a:bodyPr/>
                    <a:lstStyle/>
                    <a:p>
                      <a:pPr algn="ctr"/>
                      <a:r>
                        <a:rPr lang="zh-CN" altLang="en-US" dirty="0"/>
                        <a:t>不能用于噪声为非平稳的随机过程</a:t>
                      </a:r>
                    </a:p>
                  </a:txBody>
                  <a:tcPr/>
                </a:tc>
                <a:extLst>
                  <a:ext uri="{0D108BD9-81ED-4DB2-BD59-A6C34878D82A}">
                    <a16:rowId xmlns:a16="http://schemas.microsoft.com/office/drawing/2014/main" val="1366627456"/>
                  </a:ext>
                </a:extLst>
              </a:tr>
              <a:tr h="680183">
                <a:tc>
                  <a:txBody>
                    <a:bodyPr/>
                    <a:lstStyle/>
                    <a:p>
                      <a:pPr algn="ctr"/>
                      <a:r>
                        <a:rPr lang="zh-CN" altLang="en-US" dirty="0"/>
                        <a:t>深度空间变换</a:t>
                      </a:r>
                    </a:p>
                  </a:txBody>
                  <a:tcPr/>
                </a:tc>
                <a:tc>
                  <a:txBody>
                    <a:bodyPr/>
                    <a:lstStyle/>
                    <a:p>
                      <a:pPr algn="ctr"/>
                      <a:r>
                        <a:rPr lang="zh-CN" altLang="en-US" sz="1800" kern="1200" dirty="0">
                          <a:solidFill>
                            <a:schemeClr val="dk1"/>
                          </a:solidFill>
                          <a:effectLst/>
                          <a:latin typeface="+mn-lt"/>
                          <a:ea typeface="+mn-ea"/>
                          <a:cs typeface="+mn-cs"/>
                        </a:rPr>
                        <a:t>较少存在泛化问题</a:t>
                      </a:r>
                      <a:endParaRPr lang="zh-CN" altLang="en-US" dirty="0"/>
                    </a:p>
                  </a:txBody>
                  <a:tcPr/>
                </a:tc>
                <a:tc>
                  <a:txBody>
                    <a:bodyPr/>
                    <a:lstStyle/>
                    <a:p>
                      <a:pPr algn="ctr"/>
                      <a:r>
                        <a:rPr lang="zh-CN" altLang="en-US" sz="1800" kern="1200" dirty="0">
                          <a:solidFill>
                            <a:schemeClr val="dk1"/>
                          </a:solidFill>
                          <a:effectLst/>
                          <a:latin typeface="+mn-lt"/>
                          <a:ea typeface="+mn-ea"/>
                          <a:cs typeface="+mn-cs"/>
                        </a:rPr>
                        <a:t>不能处理复杂的阴影</a:t>
                      </a:r>
                      <a:endParaRPr lang="zh-CN" altLang="en-US" dirty="0"/>
                    </a:p>
                  </a:txBody>
                  <a:tcPr/>
                </a:tc>
                <a:extLst>
                  <a:ext uri="{0D108BD9-81ED-4DB2-BD59-A6C34878D82A}">
                    <a16:rowId xmlns:a16="http://schemas.microsoft.com/office/drawing/2014/main" val="1883051976"/>
                  </a:ext>
                </a:extLst>
              </a:tr>
            </a:tbl>
          </a:graphicData>
        </a:graphic>
      </p:graphicFrame>
    </p:spTree>
    <p:extLst>
      <p:ext uri="{BB962C8B-B14F-4D97-AF65-F5344CB8AC3E}">
        <p14:creationId xmlns:p14="http://schemas.microsoft.com/office/powerpoint/2010/main" val="3096472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6E54DF-1F7F-42F1-B79A-F3D2DBD49FC7}"/>
              </a:ext>
            </a:extLst>
          </p:cNvPr>
          <p:cNvSpPr txBox="1"/>
          <p:nvPr/>
        </p:nvSpPr>
        <p:spPr>
          <a:xfrm>
            <a:off x="5229544" y="6123398"/>
            <a:ext cx="3215812" cy="307777"/>
          </a:xfrm>
          <a:prstGeom prst="rect">
            <a:avLst/>
          </a:prstGeom>
          <a:noFill/>
        </p:spPr>
        <p:txBody>
          <a:bodyPr wrap="square" rtlCol="0">
            <a:spAutoFit/>
          </a:bodyPr>
          <a:lstStyle/>
          <a:p>
            <a:r>
              <a:rPr lang="zh-CN" altLang="en-US" sz="1400" dirty="0">
                <a:solidFill>
                  <a:schemeClr val="bg1"/>
                </a:solidFill>
              </a:rPr>
              <a:t>制作者：辛月 李洁 </a:t>
            </a:r>
          </a:p>
        </p:txBody>
      </p:sp>
    </p:spTree>
    <p:extLst>
      <p:ext uri="{BB962C8B-B14F-4D97-AF65-F5344CB8AC3E}">
        <p14:creationId xmlns:p14="http://schemas.microsoft.com/office/powerpoint/2010/main" val="256444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A82B0-9EE0-A043-AB8F-1E13F67E9844}"/>
              </a:ext>
            </a:extLst>
          </p:cNvPr>
          <p:cNvSpPr txBox="1"/>
          <p:nvPr/>
        </p:nvSpPr>
        <p:spPr>
          <a:xfrm>
            <a:off x="917118" y="298445"/>
            <a:ext cx="9720000" cy="461665"/>
          </a:xfrm>
          <a:prstGeom prst="rect">
            <a:avLst/>
          </a:prstGeom>
          <a:noFill/>
          <a:ln w="9525" cap="flat" cmpd="sng">
            <a:noFill/>
            <a:prstDash val="solid"/>
            <a:miter/>
          </a:ln>
        </p:spPr>
        <p:txBody>
          <a:bodyPr vert="horz" wrap="square" lIns="91440" tIns="45720" rIns="91440" bIns="45720"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Microsoft YaHei" charset="-122"/>
                <a:ea typeface="Microsoft YaHei"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chemeClr val="tx1"/>
                </a:solidFill>
              </a:rPr>
              <a:t>数字图像处理介绍</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C696DC02-1C06-428C-8942-B3B4E203945D}"/>
              </a:ext>
            </a:extLst>
          </p:cNvPr>
          <p:cNvSpPr txBox="1"/>
          <p:nvPr/>
        </p:nvSpPr>
        <p:spPr>
          <a:xfrm>
            <a:off x="917118" y="1317239"/>
            <a:ext cx="2362200" cy="430887"/>
          </a:xfrm>
          <a:prstGeom prst="rect">
            <a:avLst/>
          </a:prstGeom>
          <a:noFill/>
        </p:spPr>
        <p:txBody>
          <a:bodyPr wrap="square" rtlCol="0">
            <a:spAutoFit/>
          </a:bodyPr>
          <a:lstStyle/>
          <a:p>
            <a:r>
              <a:rPr lang="en-US" altLang="zh-CN" sz="2200" b="1" dirty="0"/>
              <a:t>2—1</a:t>
            </a:r>
            <a:r>
              <a:rPr lang="zh-CN" altLang="en-US" sz="2200" b="1" dirty="0"/>
              <a:t>：数字图像</a:t>
            </a:r>
          </a:p>
        </p:txBody>
      </p:sp>
      <p:sp>
        <p:nvSpPr>
          <p:cNvPr id="8" name="文本框 7">
            <a:extLst>
              <a:ext uri="{FF2B5EF4-FFF2-40B4-BE49-F238E27FC236}">
                <a16:creationId xmlns:a16="http://schemas.microsoft.com/office/drawing/2014/main" id="{CBFFA8F8-747C-4C64-8738-2AC329F2C012}"/>
              </a:ext>
            </a:extLst>
          </p:cNvPr>
          <p:cNvSpPr txBox="1"/>
          <p:nvPr/>
        </p:nvSpPr>
        <p:spPr>
          <a:xfrm>
            <a:off x="1102594" y="2073008"/>
            <a:ext cx="3078882" cy="4524315"/>
          </a:xfrm>
          <a:prstGeom prst="rect">
            <a:avLst/>
          </a:prstGeom>
          <a:noFill/>
        </p:spPr>
        <p:txBody>
          <a:bodyPr wrap="square" rtlCol="0">
            <a:spAutoFit/>
          </a:bodyPr>
          <a:lstStyle/>
          <a:p>
            <a:pPr eaLnBrk="1" hangingPunct="1">
              <a:lnSpc>
                <a:spcPct val="90000"/>
              </a:lnSpc>
            </a:pPr>
            <a:r>
              <a:rPr lang="zh-CN" altLang="en-US" sz="2000" dirty="0">
                <a:solidFill>
                  <a:srgbClr val="FF0000"/>
                </a:solidFill>
                <a:latin typeface="方正楷体_GBK" pitchFamily="65" charset="-122"/>
                <a:ea typeface="方正楷体_GBK" pitchFamily="65" charset="-122"/>
              </a:rPr>
              <a:t>数字图像：</a:t>
            </a:r>
            <a:endParaRPr lang="en-US" altLang="zh-CN" sz="2000" dirty="0">
              <a:solidFill>
                <a:srgbClr val="FF0000"/>
              </a:solidFill>
              <a:latin typeface="方正楷体_GBK" pitchFamily="65" charset="-122"/>
              <a:ea typeface="方正楷体_GBK" pitchFamily="65" charset="-122"/>
            </a:endParaRPr>
          </a:p>
          <a:p>
            <a:pPr eaLnBrk="1" hangingPunct="1">
              <a:lnSpc>
                <a:spcPct val="90000"/>
              </a:lnSpc>
            </a:pPr>
            <a:endParaRPr lang="en-US" altLang="zh-CN" sz="2000" dirty="0">
              <a:solidFill>
                <a:srgbClr val="FF0000"/>
              </a:solidFill>
              <a:latin typeface="方正楷体_GBK" pitchFamily="65" charset="-122"/>
              <a:ea typeface="方正楷体_GBK" pitchFamily="65" charset="-122"/>
            </a:endParaRPr>
          </a:p>
          <a:p>
            <a:pPr eaLnBrk="1" hangingPunct="1">
              <a:lnSpc>
                <a:spcPct val="90000"/>
              </a:lnSpc>
            </a:pPr>
            <a:r>
              <a:rPr lang="zh-CN" altLang="en-US" sz="2000" dirty="0">
                <a:latin typeface="方正楷体_GBK" pitchFamily="65" charset="-122"/>
                <a:ea typeface="方正楷体_GBK" pitchFamily="65" charset="-122"/>
              </a:rPr>
              <a:t>由被称作象素的小块区域组成的二维矩阵。</a:t>
            </a:r>
            <a:endParaRPr lang="en-US" altLang="zh-CN" sz="2000" dirty="0">
              <a:latin typeface="方正楷体_GBK" pitchFamily="65" charset="-122"/>
              <a:ea typeface="方正楷体_GBK" pitchFamily="65" charset="-122"/>
            </a:endParaRPr>
          </a:p>
          <a:p>
            <a:pPr eaLnBrk="1" hangingPunct="1">
              <a:lnSpc>
                <a:spcPct val="90000"/>
              </a:lnSpc>
            </a:pPr>
            <a:r>
              <a:rPr lang="zh-CN" altLang="en-US" sz="2000" dirty="0">
                <a:latin typeface="方正楷体_GBK" pitchFamily="65" charset="-122"/>
                <a:ea typeface="方正楷体_GBK" pitchFamily="65" charset="-122"/>
              </a:rPr>
              <a:t>将物理图象行列划分后，每个小块区域称为</a:t>
            </a:r>
            <a:r>
              <a:rPr lang="zh-CN" altLang="en-US" sz="2000" dirty="0">
                <a:solidFill>
                  <a:srgbClr val="FF0000"/>
                </a:solidFill>
                <a:latin typeface="方正楷体_GBK" pitchFamily="65" charset="-122"/>
                <a:ea typeface="方正楷体_GBK" pitchFamily="65" charset="-122"/>
              </a:rPr>
              <a:t>像素</a:t>
            </a:r>
            <a:r>
              <a:rPr lang="zh-CN" altLang="en-US" sz="2000" dirty="0">
                <a:latin typeface="方正楷体_GBK" pitchFamily="65" charset="-122"/>
                <a:ea typeface="方正楷体_GBK" pitchFamily="65" charset="-122"/>
              </a:rPr>
              <a:t>（</a:t>
            </a:r>
            <a:r>
              <a:rPr lang="en-US" altLang="zh-CN" sz="2000" dirty="0">
                <a:latin typeface="方正楷体_GBK" pitchFamily="65" charset="-122"/>
                <a:ea typeface="方正楷体_GBK" pitchFamily="65" charset="-122"/>
              </a:rPr>
              <a:t>pixel</a:t>
            </a:r>
            <a:r>
              <a:rPr lang="zh-CN" altLang="en-US" sz="2000" dirty="0">
                <a:latin typeface="方正楷体_GBK" pitchFamily="65" charset="-122"/>
                <a:ea typeface="方正楷体_GBK" pitchFamily="65" charset="-122"/>
              </a:rPr>
              <a:t>）</a:t>
            </a:r>
            <a:r>
              <a:rPr lang="en-US" altLang="zh-CN" sz="2000" dirty="0">
                <a:latin typeface="方正楷体_GBK" pitchFamily="65" charset="-122"/>
                <a:ea typeface="方正楷体_GBK" pitchFamily="65" charset="-122"/>
              </a:rPr>
              <a:t>—</a:t>
            </a:r>
            <a:r>
              <a:rPr lang="en-US" altLang="zh-CN" sz="2000" dirty="0">
                <a:latin typeface="Arial" panose="020B0604020202020204" pitchFamily="34" charset="0"/>
                <a:ea typeface="方正楷体_GBK" pitchFamily="65" charset="-122"/>
              </a:rPr>
              <a:t>–</a:t>
            </a:r>
            <a:r>
              <a:rPr lang="zh-CN" altLang="en-US" sz="2000" dirty="0">
                <a:latin typeface="方正楷体_GBK" pitchFamily="65" charset="-122"/>
                <a:ea typeface="方正楷体_GBK" pitchFamily="65" charset="-122"/>
              </a:rPr>
              <a:t>每个像素包括两个属性：位置和灰度。</a:t>
            </a:r>
            <a:endParaRPr lang="en-US" altLang="zh-CN" sz="2000" dirty="0">
              <a:latin typeface="方正楷体_GBK" pitchFamily="65" charset="-122"/>
              <a:ea typeface="方正楷体_GBK" pitchFamily="65" charset="-122"/>
            </a:endParaRPr>
          </a:p>
          <a:p>
            <a:pPr eaLnBrk="1" hangingPunct="1">
              <a:lnSpc>
                <a:spcPct val="90000"/>
              </a:lnSpc>
            </a:pPr>
            <a:r>
              <a:rPr lang="zh-CN" altLang="en-US" sz="2000" dirty="0">
                <a:latin typeface="方正楷体_GBK" pitchFamily="65" charset="-122"/>
                <a:ea typeface="方正楷体_GBK" pitchFamily="65" charset="-122"/>
              </a:rPr>
              <a:t>对于单色即</a:t>
            </a:r>
            <a:r>
              <a:rPr lang="zh-CN" altLang="en-US" sz="2000" dirty="0">
                <a:solidFill>
                  <a:srgbClr val="FF0000"/>
                </a:solidFill>
                <a:latin typeface="方正楷体_GBK" pitchFamily="65" charset="-122"/>
                <a:ea typeface="方正楷体_GBK" pitchFamily="65" charset="-122"/>
              </a:rPr>
              <a:t>灰度图像</a:t>
            </a:r>
            <a:r>
              <a:rPr lang="zh-CN" altLang="en-US" sz="2000" dirty="0">
                <a:latin typeface="方正楷体_GBK" pitchFamily="65" charset="-122"/>
                <a:ea typeface="方正楷体_GBK" pitchFamily="65" charset="-122"/>
              </a:rPr>
              <a:t>而言，每个象素的亮度用一个数值来表示，通常数值范围在</a:t>
            </a:r>
            <a:r>
              <a:rPr lang="en-US" altLang="zh-CN" sz="2000" dirty="0">
                <a:latin typeface="方正楷体_GBK" pitchFamily="65" charset="-122"/>
                <a:ea typeface="方正楷体_GBK" pitchFamily="65" charset="-122"/>
              </a:rPr>
              <a:t>0</a:t>
            </a:r>
            <a:r>
              <a:rPr lang="zh-CN" altLang="en-US" sz="2000" dirty="0">
                <a:latin typeface="方正楷体_GBK" pitchFamily="65" charset="-122"/>
                <a:ea typeface="方正楷体_GBK" pitchFamily="65" charset="-122"/>
              </a:rPr>
              <a:t>到</a:t>
            </a:r>
            <a:r>
              <a:rPr lang="en-US" altLang="zh-CN" sz="2000" dirty="0">
                <a:latin typeface="方正楷体_GBK" pitchFamily="65" charset="-122"/>
                <a:ea typeface="方正楷体_GBK" pitchFamily="65" charset="-122"/>
              </a:rPr>
              <a:t>255</a:t>
            </a:r>
            <a:r>
              <a:rPr lang="zh-CN" altLang="en-US" sz="2000" dirty="0">
                <a:latin typeface="方正楷体_GBK" pitchFamily="65" charset="-122"/>
                <a:ea typeface="方正楷体_GBK" pitchFamily="65" charset="-122"/>
              </a:rPr>
              <a:t>之间，即可用一个字节来表示， </a:t>
            </a:r>
            <a:r>
              <a:rPr lang="en-US" altLang="zh-CN" sz="2000" dirty="0">
                <a:latin typeface="方正楷体_GBK" pitchFamily="65" charset="-122"/>
                <a:ea typeface="方正楷体_GBK" pitchFamily="65" charset="-122"/>
              </a:rPr>
              <a:t>0</a:t>
            </a:r>
            <a:r>
              <a:rPr lang="zh-CN" altLang="en-US" sz="2000" dirty="0">
                <a:latin typeface="方正楷体_GBK" pitchFamily="65" charset="-122"/>
                <a:ea typeface="方正楷体_GBK" pitchFamily="65" charset="-122"/>
              </a:rPr>
              <a:t>表示黑、</a:t>
            </a:r>
            <a:r>
              <a:rPr lang="en-US" altLang="zh-CN" sz="2000" dirty="0">
                <a:latin typeface="方正楷体_GBK" pitchFamily="65" charset="-122"/>
                <a:ea typeface="方正楷体_GBK" pitchFamily="65" charset="-122"/>
              </a:rPr>
              <a:t>255</a:t>
            </a:r>
            <a:r>
              <a:rPr lang="zh-CN" altLang="en-US" sz="2000" dirty="0">
                <a:latin typeface="方正楷体_GBK" pitchFamily="65" charset="-122"/>
                <a:ea typeface="方正楷体_GBK" pitchFamily="65" charset="-122"/>
              </a:rPr>
              <a:t>表示白，而其它</a:t>
            </a:r>
            <a:r>
              <a:rPr lang="zh-CN" altLang="en-US" sz="2000" dirty="0">
                <a:latin typeface="微软雅黑" panose="020B0503020204020204" pitchFamily="34" charset="-122"/>
                <a:ea typeface="微软雅黑" panose="020B0503020204020204" pitchFamily="34" charset="-122"/>
              </a:rPr>
              <a:t>表示</a:t>
            </a:r>
            <a:r>
              <a:rPr lang="zh-CN" altLang="en-US" sz="2000" dirty="0">
                <a:latin typeface="方正楷体_GBK" pitchFamily="65" charset="-122"/>
                <a:ea typeface="方正楷体_GBK" pitchFamily="65" charset="-122"/>
              </a:rPr>
              <a:t>灰度级别。</a:t>
            </a:r>
          </a:p>
          <a:p>
            <a:endParaRPr lang="zh-CN" altLang="en-US" dirty="0"/>
          </a:p>
        </p:txBody>
      </p:sp>
      <p:pic>
        <p:nvPicPr>
          <p:cNvPr id="19" name="图片 18">
            <a:extLst>
              <a:ext uri="{FF2B5EF4-FFF2-40B4-BE49-F238E27FC236}">
                <a16:creationId xmlns:a16="http://schemas.microsoft.com/office/drawing/2014/main" id="{44FD22C6-9FA7-4C01-A691-CA62AA9AA62D}"/>
              </a:ext>
            </a:extLst>
          </p:cNvPr>
          <p:cNvPicPr>
            <a:picLocks noChangeAspect="1"/>
          </p:cNvPicPr>
          <p:nvPr/>
        </p:nvPicPr>
        <p:blipFill rotWithShape="1">
          <a:blip r:embed="rId2"/>
          <a:srcRect r="5639"/>
          <a:stretch/>
        </p:blipFill>
        <p:spPr>
          <a:xfrm>
            <a:off x="4962526" y="2456840"/>
            <a:ext cx="6534149" cy="2891356"/>
          </a:xfrm>
          <a:prstGeom prst="rect">
            <a:avLst/>
          </a:prstGeom>
        </p:spPr>
      </p:pic>
      <p:sp>
        <p:nvSpPr>
          <p:cNvPr id="3" name="文本框 2">
            <a:extLst>
              <a:ext uri="{FF2B5EF4-FFF2-40B4-BE49-F238E27FC236}">
                <a16:creationId xmlns:a16="http://schemas.microsoft.com/office/drawing/2014/main" id="{897E1752-54F4-4BC4-962C-14336ABC747E}"/>
              </a:ext>
            </a:extLst>
          </p:cNvPr>
          <p:cNvSpPr txBox="1"/>
          <p:nvPr/>
        </p:nvSpPr>
        <p:spPr>
          <a:xfrm>
            <a:off x="5357812" y="5441614"/>
            <a:ext cx="1476375" cy="369332"/>
          </a:xfrm>
          <a:prstGeom prst="rect">
            <a:avLst/>
          </a:prstGeom>
          <a:noFill/>
        </p:spPr>
        <p:txBody>
          <a:bodyPr wrap="square" rtlCol="0">
            <a:spAutoFit/>
          </a:bodyPr>
          <a:lstStyle/>
          <a:p>
            <a:r>
              <a:rPr lang="zh-CN" altLang="en-US" dirty="0"/>
              <a:t>物理图像</a:t>
            </a:r>
          </a:p>
        </p:txBody>
      </p:sp>
      <p:pic>
        <p:nvPicPr>
          <p:cNvPr id="6" name="图片 5">
            <a:extLst>
              <a:ext uri="{FF2B5EF4-FFF2-40B4-BE49-F238E27FC236}">
                <a16:creationId xmlns:a16="http://schemas.microsoft.com/office/drawing/2014/main" id="{5CA7B403-C2FB-4F0C-A53B-D8F37C6FA65B}"/>
              </a:ext>
            </a:extLst>
          </p:cNvPr>
          <p:cNvPicPr>
            <a:picLocks noChangeAspect="1"/>
          </p:cNvPicPr>
          <p:nvPr/>
        </p:nvPicPr>
        <p:blipFill>
          <a:blip r:embed="rId3"/>
          <a:stretch>
            <a:fillRect/>
          </a:stretch>
        </p:blipFill>
        <p:spPr>
          <a:xfrm>
            <a:off x="5357812" y="4967968"/>
            <a:ext cx="928688" cy="380228"/>
          </a:xfrm>
          <a:prstGeom prst="rect">
            <a:avLst/>
          </a:prstGeom>
        </p:spPr>
      </p:pic>
      <p:pic>
        <p:nvPicPr>
          <p:cNvPr id="10" name="图片 9">
            <a:extLst>
              <a:ext uri="{FF2B5EF4-FFF2-40B4-BE49-F238E27FC236}">
                <a16:creationId xmlns:a16="http://schemas.microsoft.com/office/drawing/2014/main" id="{858705FF-5E6A-4F0F-ABBE-0F5B2745A15B}"/>
              </a:ext>
            </a:extLst>
          </p:cNvPr>
          <p:cNvPicPr>
            <a:picLocks noChangeAspect="1"/>
          </p:cNvPicPr>
          <p:nvPr/>
        </p:nvPicPr>
        <p:blipFill>
          <a:blip r:embed="rId4"/>
          <a:stretch>
            <a:fillRect/>
          </a:stretch>
        </p:blipFill>
        <p:spPr>
          <a:xfrm>
            <a:off x="8597881" y="5030307"/>
            <a:ext cx="1324989" cy="303896"/>
          </a:xfrm>
          <a:prstGeom prst="rect">
            <a:avLst/>
          </a:prstGeom>
        </p:spPr>
      </p:pic>
      <p:sp>
        <p:nvSpPr>
          <p:cNvPr id="11" name="文本框 10">
            <a:extLst>
              <a:ext uri="{FF2B5EF4-FFF2-40B4-BE49-F238E27FC236}">
                <a16:creationId xmlns:a16="http://schemas.microsoft.com/office/drawing/2014/main" id="{4C71A279-811B-487B-B44A-42C7D990BF8D}"/>
              </a:ext>
            </a:extLst>
          </p:cNvPr>
          <p:cNvSpPr txBox="1"/>
          <p:nvPr/>
        </p:nvSpPr>
        <p:spPr>
          <a:xfrm>
            <a:off x="9117731" y="5432089"/>
            <a:ext cx="1971675" cy="369332"/>
          </a:xfrm>
          <a:prstGeom prst="rect">
            <a:avLst/>
          </a:prstGeom>
          <a:noFill/>
        </p:spPr>
        <p:txBody>
          <a:bodyPr wrap="square" rtlCol="0">
            <a:spAutoFit/>
          </a:bodyPr>
          <a:lstStyle/>
          <a:p>
            <a:r>
              <a:rPr lang="zh-CN" altLang="en-US" dirty="0"/>
              <a:t>数字图像</a:t>
            </a:r>
          </a:p>
        </p:txBody>
      </p:sp>
    </p:spTree>
    <p:extLst>
      <p:ext uri="{BB962C8B-B14F-4D97-AF65-F5344CB8AC3E}">
        <p14:creationId xmlns:p14="http://schemas.microsoft.com/office/powerpoint/2010/main" val="2058935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A82B0-9EE0-A043-AB8F-1E13F67E9844}"/>
              </a:ext>
            </a:extLst>
          </p:cNvPr>
          <p:cNvSpPr txBox="1"/>
          <p:nvPr/>
        </p:nvSpPr>
        <p:spPr>
          <a:xfrm>
            <a:off x="917118" y="337355"/>
            <a:ext cx="9720000" cy="461665"/>
          </a:xfrm>
          <a:prstGeom prst="rect">
            <a:avLst/>
          </a:prstGeom>
          <a:noFill/>
          <a:ln w="9525" cap="flat" cmpd="sng">
            <a:noFill/>
            <a:prstDash val="solid"/>
            <a:miter/>
          </a:ln>
        </p:spPr>
        <p:txBody>
          <a:bodyPr vert="horz" wrap="square" lIns="91440" tIns="45720" rIns="91440" bIns="45720" anchor="t" anchorCtr="0">
            <a:prstTxWarp prst="textNoShape">
              <a:avLst/>
            </a:prstTxWarp>
            <a:spAutoFit/>
          </a:bodyPr>
          <a:lstStyle>
            <a:defPPr>
              <a:defRPr lang="zh-CN"/>
            </a:defPPr>
            <a:lvl1pPr indent="0" fontAlgn="auto">
              <a:lnSpc>
                <a:spcPct val="100000"/>
              </a:lnSpc>
              <a:spcBef>
                <a:spcPts val="0"/>
              </a:spcBef>
              <a:spcAft>
                <a:spcPts val="0"/>
              </a:spcAft>
              <a:buNone/>
              <a:defRPr sz="2400" b="1" i="0" u="none" strike="noStrike" cap="none" spc="0" baseline="0">
                <a:solidFill>
                  <a:srgbClr val="2192F3"/>
                </a:solidFill>
                <a:latin typeface="Microsoft YaHei" charset="-122"/>
                <a:ea typeface="Microsoft YaHei" charset="-122"/>
                <a:cs typeface="Microsoft YaHei" charset="-122"/>
              </a:defRPr>
            </a:lvl1pPr>
            <a:lvl2pPr indent="0" fontAlgn="auto">
              <a:buNone/>
              <a:defRPr>
                <a:latin typeface="Times New Roman" charset="0"/>
                <a:ea typeface="宋体" charset="0"/>
                <a:cs typeface="Times New Roman" charset="0"/>
              </a:defRPr>
            </a:lvl2pPr>
            <a:lvl3pPr indent="0" fontAlgn="auto">
              <a:buNone/>
              <a:defRPr>
                <a:latin typeface="Times New Roman" charset="0"/>
                <a:ea typeface="宋体" charset="0"/>
                <a:cs typeface="Times New Roman" charset="0"/>
              </a:defRPr>
            </a:lvl3pPr>
            <a:lvl4pPr indent="0" fontAlgn="auto">
              <a:buNone/>
              <a:defRPr>
                <a:latin typeface="Times New Roman" charset="0"/>
                <a:ea typeface="宋体" charset="0"/>
                <a:cs typeface="Times New Roman" charset="0"/>
              </a:defRPr>
            </a:lvl4pPr>
            <a:lvl5pPr indent="0" fontAlgn="auto">
              <a:buNone/>
              <a:defRPr>
                <a:latin typeface="Times New Roman" charset="0"/>
                <a:ea typeface="宋体" charset="0"/>
                <a:cs typeface="Times New Roman" charset="0"/>
              </a:defRPr>
            </a:lvl5pPr>
            <a:lvl6pPr indent="0" fontAlgn="auto">
              <a:buNone/>
              <a:defRPr>
                <a:latin typeface="Times New Roman" charset="0"/>
                <a:ea typeface="宋体" charset="0"/>
                <a:cs typeface="Times New Roman" charset="0"/>
              </a:defRPr>
            </a:lvl6pPr>
            <a:lvl7pPr indent="0" fontAlgn="auto">
              <a:buNone/>
              <a:defRPr>
                <a:latin typeface="Times New Roman" charset="0"/>
                <a:ea typeface="宋体" charset="0"/>
                <a:cs typeface="Times New Roman" charset="0"/>
              </a:defRPr>
            </a:lvl7pPr>
            <a:lvl8pPr indent="0" fontAlgn="auto">
              <a:buNone/>
              <a:defRPr>
                <a:latin typeface="Times New Roman" charset="0"/>
                <a:ea typeface="宋体" charset="0"/>
                <a:cs typeface="Times New Roman" charset="0"/>
              </a:defRPr>
            </a:lvl8pPr>
            <a:lvl9pPr marL="3200400" indent="0" fontAlgn="auto">
              <a:buNone/>
              <a:defRPr>
                <a:latin typeface="Times New Roman" charset="0"/>
                <a:ea typeface="宋体" charset="0"/>
                <a:cs typeface="Times New Roman" charset="0"/>
              </a:defRPr>
            </a:lvl9pPr>
          </a:lstStyle>
          <a:p>
            <a:r>
              <a:rPr lang="zh-CN" altLang="en-US" dirty="0">
                <a:solidFill>
                  <a:schemeClr val="tx1"/>
                </a:solidFill>
              </a:rPr>
              <a:t>数字图像处理介绍</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DB58D510-A183-4E29-9284-8FD5D5EF0922}"/>
              </a:ext>
            </a:extLst>
          </p:cNvPr>
          <p:cNvSpPr txBox="1"/>
          <p:nvPr/>
        </p:nvSpPr>
        <p:spPr>
          <a:xfrm>
            <a:off x="1271587" y="1930884"/>
            <a:ext cx="6105524" cy="1015663"/>
          </a:xfrm>
          <a:prstGeom prst="rect">
            <a:avLst/>
          </a:prstGeom>
          <a:noFill/>
        </p:spPr>
        <p:txBody>
          <a:bodyPr wrap="square">
            <a:spAutoFit/>
          </a:bodyPr>
          <a:lstStyle/>
          <a:p>
            <a:r>
              <a:rPr lang="en-US" altLang="zh-CN" sz="1800" b="1" dirty="0"/>
              <a:t>· </a:t>
            </a:r>
            <a:r>
              <a:rPr lang="zh-CN" altLang="en-US" sz="2000" b="1" dirty="0"/>
              <a:t>灰度图像：</a:t>
            </a:r>
            <a:endParaRPr lang="en-US" altLang="zh-CN" sz="2000" b="1" dirty="0"/>
          </a:p>
          <a:p>
            <a:r>
              <a:rPr lang="en-US" altLang="zh-CN" sz="2000" b="0" i="0" dirty="0">
                <a:solidFill>
                  <a:srgbClr val="333333"/>
                </a:solidFill>
                <a:effectLst/>
                <a:latin typeface="arial" panose="020B0604020202020204" pitchFamily="34" charset="0"/>
              </a:rPr>
              <a:t>         </a:t>
            </a:r>
            <a:r>
              <a:rPr lang="zh-CN" altLang="en-US" sz="2000" b="0" i="0" dirty="0">
                <a:solidFill>
                  <a:srgbClr val="333333"/>
                </a:solidFill>
                <a:effectLst/>
                <a:latin typeface="arial" panose="020B0604020202020204" pitchFamily="34" charset="0"/>
              </a:rPr>
              <a:t>每个像素只有一个采样颜色的图像。这类图像通常显示为从</a:t>
            </a:r>
            <a:r>
              <a:rPr lang="zh-CN" altLang="en-US" sz="2000" b="0" i="0" dirty="0">
                <a:solidFill>
                  <a:srgbClr val="FF0000"/>
                </a:solidFill>
                <a:effectLst/>
                <a:latin typeface="arial" panose="020B0604020202020204" pitchFamily="34" charset="0"/>
              </a:rPr>
              <a:t>最暗黑色</a:t>
            </a:r>
            <a:r>
              <a:rPr lang="zh-CN" altLang="en-US" sz="2000" b="0" i="0" dirty="0">
                <a:solidFill>
                  <a:srgbClr val="333333"/>
                </a:solidFill>
                <a:effectLst/>
                <a:latin typeface="arial" panose="020B0604020202020204" pitchFamily="34" charset="0"/>
              </a:rPr>
              <a:t>到最亮的</a:t>
            </a:r>
            <a:r>
              <a:rPr lang="zh-CN" altLang="en-US" sz="2000" b="0" i="0" dirty="0">
                <a:solidFill>
                  <a:srgbClr val="FF0000"/>
                </a:solidFill>
                <a:effectLst/>
                <a:latin typeface="arial" panose="020B0604020202020204" pitchFamily="34" charset="0"/>
              </a:rPr>
              <a:t>白色</a:t>
            </a:r>
            <a:r>
              <a:rPr lang="zh-CN" altLang="en-US" sz="2000" b="0" i="0" dirty="0">
                <a:solidFill>
                  <a:srgbClr val="333333"/>
                </a:solidFill>
                <a:effectLst/>
                <a:latin typeface="arial" panose="020B0604020202020204" pitchFamily="34" charset="0"/>
              </a:rPr>
              <a:t>的灰度。</a:t>
            </a:r>
            <a:endParaRPr lang="zh-CN" altLang="en-US" sz="2000" dirty="0"/>
          </a:p>
        </p:txBody>
      </p:sp>
      <p:pic>
        <p:nvPicPr>
          <p:cNvPr id="7" name="图片 6">
            <a:extLst>
              <a:ext uri="{FF2B5EF4-FFF2-40B4-BE49-F238E27FC236}">
                <a16:creationId xmlns:a16="http://schemas.microsoft.com/office/drawing/2014/main" id="{52B00620-D62E-4DCA-B2B1-03D33FD3A462}"/>
              </a:ext>
            </a:extLst>
          </p:cNvPr>
          <p:cNvPicPr>
            <a:picLocks noChangeAspect="1"/>
          </p:cNvPicPr>
          <p:nvPr/>
        </p:nvPicPr>
        <p:blipFill>
          <a:blip r:embed="rId2"/>
          <a:stretch>
            <a:fillRect/>
          </a:stretch>
        </p:blipFill>
        <p:spPr>
          <a:xfrm>
            <a:off x="5777118" y="3176970"/>
            <a:ext cx="4967082" cy="2892499"/>
          </a:xfrm>
          <a:prstGeom prst="rect">
            <a:avLst/>
          </a:prstGeom>
        </p:spPr>
      </p:pic>
      <p:sp>
        <p:nvSpPr>
          <p:cNvPr id="8" name="箭头: 下 7">
            <a:extLst>
              <a:ext uri="{FF2B5EF4-FFF2-40B4-BE49-F238E27FC236}">
                <a16:creationId xmlns:a16="http://schemas.microsoft.com/office/drawing/2014/main" id="{DF4B0258-5E16-4816-91F1-336071B0B3ED}"/>
              </a:ext>
            </a:extLst>
          </p:cNvPr>
          <p:cNvSpPr/>
          <p:nvPr/>
        </p:nvSpPr>
        <p:spPr>
          <a:xfrm rot="16200000">
            <a:off x="4108348" y="3699767"/>
            <a:ext cx="432003" cy="137636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474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TEM_CNT" val="3"/>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28"/>
  <p:tag name="KSO_WM_TAG_VERSION" val="1.0"/>
  <p:tag name="KSO_WM_BEAUTIFY_FLAG" val="#wm#"/>
  <p:tag name="KSO_WM_UNIT_TYPE" val="l_h_f"/>
  <p:tag name="KSO_WM_UNIT_INDEX" val="1_2_1"/>
  <p:tag name="KSO_WM_UNIT_ID" val="diagram160128_4*l_h_f*1_2_1"/>
  <p:tag name="KSO_WM_UNIT_CLEAR" val="1"/>
  <p:tag name="KSO_WM_UNIT_LAYERLEVEL" val="1_1_1"/>
  <p:tag name="KSO_WM_UNIT_VALUE" val="16"/>
  <p:tag name="KSO_WM_UNIT_HIGHLIGHT" val="0"/>
  <p:tag name="KSO_WM_UNIT_COMPATIBLE" val="0"/>
  <p:tag name="KSO_WM_UNIT_PRESET_TEXT_INDEX" val="3"/>
  <p:tag name="KSO_WM_UNIT_PRESET_TEXT_LEN" val="5"/>
  <p:tag name="KSO_WM_DIAGRAM_GROUP_CODE" val="l1-1"/>
  <p:tag name="KSO_WM_UNIT_FILL_FORE_SCHEMECOLOR_INDEX" val="6"/>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28"/>
  <p:tag name="KSO_WM_TAG_VERSION" val="1.0"/>
  <p:tag name="KSO_WM_BEAUTIFY_FLAG" val="#wm#"/>
  <p:tag name="KSO_WM_UNIT_TYPE" val="l_i"/>
  <p:tag name="KSO_WM_UNIT_INDEX" val="1_1"/>
  <p:tag name="KSO_WM_UNIT_ID" val="diagram160128_4*l_i*1_1"/>
  <p:tag name="KSO_WM_UNIT_CLEAR" val="1"/>
  <p:tag name="KSO_WM_UNIT_LAYERLEVEL" val="1_1"/>
  <p:tag name="KSO_WM_DIAGRAM_GROUP_CODE" val="l1-1"/>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28"/>
  <p:tag name="KSO_WM_TAG_VERSION" val="1.0"/>
  <p:tag name="KSO_WM_BEAUTIFY_FLAG" val="#wm#"/>
  <p:tag name="KSO_WM_UNIT_TYPE" val="l_i"/>
  <p:tag name="KSO_WM_UNIT_INDEX" val="1_2"/>
  <p:tag name="KSO_WM_UNIT_ID" val="diagram160128_4*l_i*1_2"/>
  <p:tag name="KSO_WM_UNIT_CLEAR" val="1"/>
  <p:tag name="KSO_WM_UNIT_LAYERLEVEL" val="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28"/>
  <p:tag name="KSO_WM_TAG_VERSION" val="1.0"/>
  <p:tag name="KSO_WM_BEAUTIFY_FLAG" val="#wm#"/>
  <p:tag name="KSO_WM_UNIT_TYPE" val="l_h_f"/>
  <p:tag name="KSO_WM_UNIT_INDEX" val="1_1_1"/>
  <p:tag name="KSO_WM_UNIT_ID" val="diagram160128_4*l_h_f*1_1_1"/>
  <p:tag name="KSO_WM_UNIT_CLEAR" val="1"/>
  <p:tag name="KSO_WM_UNIT_LAYERLEVEL" val="1_1_1"/>
  <p:tag name="KSO_WM_UNIT_VALUE" val="16"/>
  <p:tag name="KSO_WM_UNIT_HIGHLIGHT" val="0"/>
  <p:tag name="KSO_WM_UNIT_COMPATIBLE" val="0"/>
  <p:tag name="KSO_WM_UNIT_PRESET_TEXT_INDEX" val="3"/>
  <p:tag name="KSO_WM_UNIT_PRESET_TEXT_LEN" val="5"/>
  <p:tag name="KSO_WM_DIAGRAM_GROUP_CODE" val="l1-1"/>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28_4*i*0"/>
  <p:tag name="KSO_WM_TEMPLATE_CATEGORY" val="diagram"/>
  <p:tag name="KSO_WM_TEMPLATE_INDEX" val="160128"/>
  <p:tag name="KSO_WM_UNIT_INDEX" val="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28_4*i*7"/>
  <p:tag name="KSO_WM_TEMPLATE_CATEGORY" val="diagram"/>
  <p:tag name="KSO_WM_TEMPLATE_INDEX" val="160128"/>
  <p:tag name="KSO_WM_UNIT_INDEX" val="7"/>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28_4*i*14"/>
  <p:tag name="KSO_WM_TEMPLATE_CATEGORY" val="diagram"/>
  <p:tag name="KSO_WM_TEMPLATE_INDEX" val="160128"/>
  <p:tag name="KSO_WM_UNIT_INDEX" val="14"/>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28"/>
  <p:tag name="KSO_WM_TAG_VERSION" val="1.0"/>
  <p:tag name="KSO_WM_BEAUTIFY_FLAG" val="#wm#"/>
  <p:tag name="KSO_WM_UNIT_TYPE" val="l_i"/>
  <p:tag name="KSO_WM_UNIT_INDEX" val="1_5"/>
  <p:tag name="KSO_WM_UNIT_ID" val="diagram160128_4*l_i*1_5"/>
  <p:tag name="KSO_WM_UNIT_CLEAR" val="1"/>
  <p:tag name="KSO_WM_UNIT_LAYERLEVEL" val="1_1"/>
  <p:tag name="KSO_WM_DIAGRAM_GROUP_CODE" val="l1-1"/>
  <p:tag name="KSO_WM_UNIT_TEXT_FILL_FORE_SCHEMECOLOR_INDEX" val="14"/>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28"/>
  <p:tag name="KSO_WM_TAG_VERSION" val="1.0"/>
  <p:tag name="KSO_WM_BEAUTIFY_FLAG" val="#wm#"/>
  <p:tag name="KSO_WM_UNIT_TYPE" val="l_i"/>
  <p:tag name="KSO_WM_UNIT_INDEX" val="1_6"/>
  <p:tag name="KSO_WM_UNIT_ID" val="diagram160128_4*l_i*1_6"/>
  <p:tag name="KSO_WM_UNIT_CLEAR" val="1"/>
  <p:tag name="KSO_WM_UNIT_LAYERLEVEL" val="1_1"/>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28"/>
  <p:tag name="KSO_WM_TAG_VERSION" val="1.0"/>
  <p:tag name="KSO_WM_BEAUTIFY_FLAG" val="#wm#"/>
  <p:tag name="KSO_WM_UNIT_TYPE" val="l_h_f"/>
  <p:tag name="KSO_WM_UNIT_INDEX" val="1_3_1"/>
  <p:tag name="KSO_WM_UNIT_ID" val="diagram160128_4*l_h_f*1_3_1"/>
  <p:tag name="KSO_WM_UNIT_CLEAR" val="1"/>
  <p:tag name="KSO_WM_UNIT_LAYERLEVEL" val="1_1_1"/>
  <p:tag name="KSO_WM_UNIT_VALUE" val="16"/>
  <p:tag name="KSO_WM_UNIT_HIGHLIGHT" val="0"/>
  <p:tag name="KSO_WM_UNIT_COMPATIBLE" val="0"/>
  <p:tag name="KSO_WM_UNIT_PRESET_TEXT_INDEX" val="3"/>
  <p:tag name="KSO_WM_UNIT_PRESET_TEXT_LEN" val="5"/>
  <p:tag name="KSO_WM_DIAGRAM_GROUP_CODE" val="l1-1"/>
  <p:tag name="KSO_WM_UNIT_FILL_FORE_SCHEMECOLOR_INDEX" val="7"/>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28"/>
  <p:tag name="KSO_WM_TAG_VERSION" val="1.0"/>
  <p:tag name="KSO_WM_BEAUTIFY_FLAG" val="#wm#"/>
  <p:tag name="KSO_WM_UNIT_TYPE" val="l_i"/>
  <p:tag name="KSO_WM_UNIT_INDEX" val="1_3"/>
  <p:tag name="KSO_WM_UNIT_ID" val="diagram160128_4*l_i*1_3"/>
  <p:tag name="KSO_WM_UNIT_CLEAR" val="1"/>
  <p:tag name="KSO_WM_UNIT_LAYERLEVEL" val="1_1"/>
  <p:tag name="KSO_WM_DIAGRAM_GROUP_CODE" val="l1-1"/>
  <p:tag name="KSO_WM_UNIT_TEXT_FILL_FORE_SCHEMECOLOR_INDEX" val="14"/>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28"/>
  <p:tag name="KSO_WM_TAG_VERSION" val="1.0"/>
  <p:tag name="KSO_WM_BEAUTIFY_FLAG" val="#wm#"/>
  <p:tag name="KSO_WM_UNIT_TYPE" val="l_i"/>
  <p:tag name="KSO_WM_UNIT_INDEX" val="1_4"/>
  <p:tag name="KSO_WM_UNIT_ID" val="diagram160128_4*l_i*1_4"/>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DABC">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25421</TotalTime>
  <Words>4461</Words>
  <Application>Microsoft Office PowerPoint</Application>
  <PresentationFormat>宽屏</PresentationFormat>
  <Paragraphs>445</Paragraphs>
  <Slides>77</Slides>
  <Notes>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4</vt:i4>
      </vt:variant>
      <vt:variant>
        <vt:lpstr>幻灯片标题</vt:lpstr>
      </vt:variant>
      <vt:variant>
        <vt:i4>77</vt:i4>
      </vt:variant>
    </vt:vector>
  </HeadingPairs>
  <TitlesOfParts>
    <vt:vector size="100" baseType="lpstr">
      <vt:lpstr>Adobe Caslon Pro Bold</vt:lpstr>
      <vt:lpstr>Adobe 仿宋 Std R</vt:lpstr>
      <vt:lpstr>-apple-system</vt:lpstr>
      <vt:lpstr>Batang</vt:lpstr>
      <vt:lpstr>等线</vt:lpstr>
      <vt:lpstr>方正楷体_GBK</vt:lpstr>
      <vt:lpstr>楷体_GB2312</vt:lpstr>
      <vt:lpstr>Microsoft YaHei</vt:lpstr>
      <vt:lpstr>Microsoft YaHei</vt:lpstr>
      <vt:lpstr>Adobe Devanagari</vt:lpstr>
      <vt:lpstr>Arial</vt:lpstr>
      <vt:lpstr>Arial</vt:lpstr>
      <vt:lpstr>Arial Black</vt:lpstr>
      <vt:lpstr>Calibri</vt:lpstr>
      <vt:lpstr>Cambria Math</vt:lpstr>
      <vt:lpstr>Tahoma</vt:lpstr>
      <vt:lpstr>Times New Roman</vt:lpstr>
      <vt:lpstr>Wingdings</vt:lpstr>
      <vt:lpstr>Office 主题</vt:lpstr>
      <vt:lpstr>公式</vt:lpstr>
      <vt:lpstr>VISIO</vt:lpstr>
      <vt:lpstr>Equation.KSEE3</vt:lpstr>
      <vt:lpstr>Equation</vt:lpstr>
      <vt:lpstr>PowerPoint 演示文稿</vt:lpstr>
      <vt:lpstr>PowerPoint 演示文稿</vt:lpstr>
      <vt:lpstr>PowerPoint 演示文稿</vt:lpstr>
      <vt:lpstr>数字图像处理介绍</vt:lpstr>
      <vt:lpstr>数字图像处理介绍</vt:lpstr>
      <vt:lpstr>数字图像处理介绍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数字图像处理介绍</vt:lpstr>
      <vt:lpstr>PowerPoint 演示文稿</vt:lpstr>
      <vt:lpstr>图像复原的两种基本方法</vt:lpstr>
      <vt:lpstr>图像复原的两种基本方法</vt:lpstr>
      <vt:lpstr>图像复原的两种基本方法</vt:lpstr>
      <vt:lpstr>图像复原的两种基本方法——逆滤波</vt:lpstr>
      <vt:lpstr>图像复原的两种基本方法——逆滤波</vt:lpstr>
      <vt:lpstr>图像复原的两种基本方法——逆滤波</vt:lpstr>
      <vt:lpstr>PowerPoint 演示文稿</vt:lpstr>
      <vt:lpstr>   建立退化模型  </vt:lpstr>
      <vt:lpstr>PowerPoint 演示文稿</vt:lpstr>
      <vt:lpstr>PowerPoint 演示文稿</vt:lpstr>
      <vt:lpstr>图像复原的两种基本方法——逆滤波</vt:lpstr>
      <vt:lpstr>图像复原的两种基本方法——逆滤波</vt:lpstr>
      <vt:lpstr>图像复原的两种基本方法</vt:lpstr>
      <vt:lpstr>图像复原的两种基本方法</vt:lpstr>
      <vt:lpstr>图像复原的两种基本方法</vt:lpstr>
      <vt:lpstr>图像复原的两种基本方法</vt:lpstr>
      <vt:lpstr>图像复原的两种基本方法</vt:lpstr>
      <vt:lpstr>图像复原的两种基本方法</vt:lpstr>
      <vt:lpstr>图像复原的两种基本方法</vt:lpstr>
      <vt:lpstr>图像复原的两种基本方法</vt:lpstr>
      <vt:lpstr>图像复原的两种基本方法</vt:lpstr>
      <vt:lpstr>图像复原的两种基本方法</vt:lpstr>
      <vt:lpstr>图像复原的两种基本方法</vt:lpstr>
      <vt:lpstr>图像复原的两种基本方法</vt:lpstr>
      <vt:lpstr>PowerPoint 演示文稿</vt:lpstr>
      <vt:lpstr>基于深度空间技术的旧照片复原</vt:lpstr>
      <vt:lpstr>基于深度空间技术的旧照片复原</vt:lpstr>
      <vt:lpstr>基于深度空间技术的旧照片复原</vt:lpstr>
      <vt:lpstr>潜在空间转换恢复 </vt:lpstr>
      <vt:lpstr>潜在空间转换恢复</vt:lpstr>
      <vt:lpstr>潜在空间转换恢复</vt:lpstr>
      <vt:lpstr>潜在空间转换恢复</vt:lpstr>
      <vt:lpstr>潜在空间转换恢复</vt:lpstr>
      <vt:lpstr>多重退化恢复</vt:lpstr>
      <vt:lpstr>多重退化修复</vt:lpstr>
      <vt:lpstr>多重退化修复</vt:lpstr>
      <vt:lpstr>表面增强</vt:lpstr>
      <vt:lpstr>表面增强</vt:lpstr>
      <vt:lpstr>表面增强</vt:lpstr>
      <vt:lpstr>基于深度空间变换的旧照片复原技术</vt:lpstr>
      <vt:lpstr>基于深度空间变换的旧照片复原技术</vt:lpstr>
      <vt:lpstr>三种复原方法比较</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严 中圣</cp:lastModifiedBy>
  <cp:revision>444</cp:revision>
  <dcterms:created xsi:type="dcterms:W3CDTF">2016-08-09T03:42:44Z</dcterms:created>
  <dcterms:modified xsi:type="dcterms:W3CDTF">2021-06-26T01:00:11Z</dcterms:modified>
</cp:coreProperties>
</file>